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73" r:id="rId3"/>
    <p:sldId id="261" r:id="rId4"/>
    <p:sldId id="267" r:id="rId5"/>
    <p:sldId id="272" r:id="rId6"/>
    <p:sldId id="258" r:id="rId7"/>
    <p:sldId id="274" r:id="rId8"/>
    <p:sldId id="257" r:id="rId9"/>
    <p:sldId id="269" r:id="rId10"/>
    <p:sldId id="275" r:id="rId11"/>
    <p:sldId id="276" r:id="rId12"/>
    <p:sldId id="268" r:id="rId13"/>
    <p:sldId id="277" r:id="rId14"/>
    <p:sldId id="260" r:id="rId15"/>
    <p:sldId id="278" r:id="rId16"/>
    <p:sldId id="259" r:id="rId17"/>
    <p:sldId id="262" r:id="rId18"/>
    <p:sldId id="266" r:id="rId19"/>
    <p:sldId id="279" r:id="rId20"/>
    <p:sldId id="265" r:id="rId21"/>
    <p:sldId id="270" r:id="rId22"/>
    <p:sldId id="271" r:id="rId23"/>
    <p:sldId id="263" r:id="rId24"/>
    <p:sldId id="264"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9966FF"/>
    <a:srgbClr val="9999FF"/>
    <a:srgbClr val="3399FF"/>
    <a:srgbClr val="FF99CC"/>
    <a:srgbClr val="FF66CC"/>
    <a:srgbClr val="339966"/>
    <a:srgbClr val="00CC66"/>
    <a:srgbClr val="99CC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7606" autoAdjust="0"/>
  </p:normalViewPr>
  <p:slideViewPr>
    <p:cSldViewPr snapToGrid="0">
      <p:cViewPr varScale="1">
        <p:scale>
          <a:sx n="98" d="100"/>
          <a:sy n="98" d="100"/>
        </p:scale>
        <p:origin x="900"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BF43FE-D560-4DEF-9AB3-D485F39FA02A}" type="datetimeFigureOut">
              <a:rPr lang="en-US" smtClean="0"/>
              <a:t>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B05FDC-E3F7-4C38-99DC-31180DB65E7D}" type="slidenum">
              <a:rPr lang="en-US" smtClean="0"/>
              <a:t>‹#›</a:t>
            </a:fld>
            <a:endParaRPr lang="en-US"/>
          </a:p>
        </p:txBody>
      </p:sp>
    </p:spTree>
    <p:extLst>
      <p:ext uri="{BB962C8B-B14F-4D97-AF65-F5344CB8AC3E}">
        <p14:creationId xmlns:p14="http://schemas.microsoft.com/office/powerpoint/2010/main" val="3054000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 talk</a:t>
            </a:r>
          </a:p>
          <a:p>
            <a:endParaRPr lang="en-US" dirty="0"/>
          </a:p>
          <a:p>
            <a:r>
              <a:rPr lang="en-US" dirty="0"/>
              <a:t>If you have attended our conference in person, you may be familiar with the panel at the end of the day.  We also know that in coming together in person, many of you share ideas and learn from one another.  This session – Life Hacks: Quarantine Edition – is our attempt to help bring input and perspective from some of you and help</a:t>
            </a:r>
            <a:r>
              <a:rPr lang="en-US" baseline="0" dirty="0"/>
              <a:t> you share ideas with others in the audience. </a:t>
            </a:r>
          </a:p>
          <a:p>
            <a:endParaRPr lang="en-US" dirty="0"/>
          </a:p>
          <a:p>
            <a:r>
              <a:rPr lang="en-US" baseline="0" dirty="0"/>
              <a:t>I want to </a:t>
            </a:r>
            <a:r>
              <a:rPr lang="en-US" dirty="0"/>
              <a:t>thank those</a:t>
            </a:r>
            <a:r>
              <a:rPr lang="en-US" baseline="0" dirty="0"/>
              <a:t> of </a:t>
            </a:r>
            <a:r>
              <a:rPr lang="en-US" dirty="0"/>
              <a:t>you who submitted pictures or videos – and a huge thank you to Chyan Decker for leading the task of gathering pictures and videos, uploading and preparing them into this presentation!</a:t>
            </a:r>
          </a:p>
        </p:txBody>
      </p:sp>
      <p:sp>
        <p:nvSpPr>
          <p:cNvPr id="4" name="Slide Number Placeholder 3"/>
          <p:cNvSpPr>
            <a:spLocks noGrp="1"/>
          </p:cNvSpPr>
          <p:nvPr>
            <p:ph type="sldNum" sz="quarter" idx="5"/>
          </p:nvPr>
        </p:nvSpPr>
        <p:spPr/>
        <p:txBody>
          <a:bodyPr/>
          <a:lstStyle/>
          <a:p>
            <a:fld id="{B8B05FDC-E3F7-4C38-99DC-31180DB65E7D}" type="slidenum">
              <a:rPr lang="en-US" smtClean="0"/>
              <a:t>1</a:t>
            </a:fld>
            <a:endParaRPr lang="en-US"/>
          </a:p>
        </p:txBody>
      </p:sp>
    </p:spTree>
    <p:extLst>
      <p:ext uri="{BB962C8B-B14F-4D97-AF65-F5344CB8AC3E}">
        <p14:creationId xmlns:p14="http://schemas.microsoft.com/office/powerpoint/2010/main" val="487320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video first,</a:t>
            </a:r>
            <a:r>
              <a:rPr lang="en-US" baseline="0" dirty="0"/>
              <a:t> Katie to talk briefly after</a:t>
            </a:r>
            <a:endParaRPr lang="en-US" dirty="0"/>
          </a:p>
        </p:txBody>
      </p:sp>
      <p:sp>
        <p:nvSpPr>
          <p:cNvPr id="4" name="Slide Number Placeholder 3"/>
          <p:cNvSpPr>
            <a:spLocks noGrp="1"/>
          </p:cNvSpPr>
          <p:nvPr>
            <p:ph type="sldNum" sz="quarter" idx="10"/>
          </p:nvPr>
        </p:nvSpPr>
        <p:spPr/>
        <p:txBody>
          <a:bodyPr/>
          <a:lstStyle/>
          <a:p>
            <a:fld id="{B8B05FDC-E3F7-4C38-99DC-31180DB65E7D}" type="slidenum">
              <a:rPr lang="en-US" smtClean="0"/>
              <a:t>10</a:t>
            </a:fld>
            <a:endParaRPr lang="en-US"/>
          </a:p>
        </p:txBody>
      </p:sp>
    </p:spTree>
    <p:extLst>
      <p:ext uri="{BB962C8B-B14F-4D97-AF65-F5344CB8AC3E}">
        <p14:creationId xmlns:p14="http://schemas.microsoft.com/office/powerpoint/2010/main" val="1071111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 short transition</a:t>
            </a:r>
          </a:p>
        </p:txBody>
      </p:sp>
      <p:sp>
        <p:nvSpPr>
          <p:cNvPr id="4" name="Slide Number Placeholder 3"/>
          <p:cNvSpPr>
            <a:spLocks noGrp="1"/>
          </p:cNvSpPr>
          <p:nvPr>
            <p:ph type="sldNum" sz="quarter" idx="10"/>
          </p:nvPr>
        </p:nvSpPr>
        <p:spPr/>
        <p:txBody>
          <a:bodyPr/>
          <a:lstStyle/>
          <a:p>
            <a:fld id="{B8B05FDC-E3F7-4C38-99DC-31180DB65E7D}" type="slidenum">
              <a:rPr lang="en-US" smtClean="0"/>
              <a:t>11</a:t>
            </a:fld>
            <a:endParaRPr lang="en-US"/>
          </a:p>
        </p:txBody>
      </p:sp>
    </p:spTree>
    <p:extLst>
      <p:ext uri="{BB962C8B-B14F-4D97-AF65-F5344CB8AC3E}">
        <p14:creationId xmlns:p14="http://schemas.microsoft.com/office/powerpoint/2010/main" val="3547402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 will read</a:t>
            </a:r>
            <a:r>
              <a:rPr lang="en-US" baseline="0" dirty="0"/>
              <a:t> quote and small addition</a:t>
            </a:r>
            <a:endParaRPr lang="en-US" dirty="0"/>
          </a:p>
        </p:txBody>
      </p:sp>
      <p:sp>
        <p:nvSpPr>
          <p:cNvPr id="4" name="Slide Number Placeholder 3"/>
          <p:cNvSpPr>
            <a:spLocks noGrp="1"/>
          </p:cNvSpPr>
          <p:nvPr>
            <p:ph type="sldNum" sz="quarter" idx="10"/>
          </p:nvPr>
        </p:nvSpPr>
        <p:spPr/>
        <p:txBody>
          <a:bodyPr/>
          <a:lstStyle/>
          <a:p>
            <a:fld id="{B8B05FDC-E3F7-4C38-99DC-31180DB65E7D}" type="slidenum">
              <a:rPr lang="en-US" smtClean="0"/>
              <a:t>12</a:t>
            </a:fld>
            <a:endParaRPr lang="en-US"/>
          </a:p>
        </p:txBody>
      </p:sp>
    </p:spTree>
    <p:extLst>
      <p:ext uri="{BB962C8B-B14F-4D97-AF65-F5344CB8AC3E}">
        <p14:creationId xmlns:p14="http://schemas.microsoft.com/office/powerpoint/2010/main" val="607515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 will give a small intro,</a:t>
            </a:r>
            <a:r>
              <a:rPr lang="en-US" baseline="0" dirty="0"/>
              <a:t> then read Julie’s quote</a:t>
            </a:r>
            <a:endParaRPr lang="en-US" dirty="0"/>
          </a:p>
        </p:txBody>
      </p:sp>
      <p:sp>
        <p:nvSpPr>
          <p:cNvPr id="4" name="Slide Number Placeholder 3"/>
          <p:cNvSpPr>
            <a:spLocks noGrp="1"/>
          </p:cNvSpPr>
          <p:nvPr>
            <p:ph type="sldNum" sz="quarter" idx="10"/>
          </p:nvPr>
        </p:nvSpPr>
        <p:spPr/>
        <p:txBody>
          <a:bodyPr/>
          <a:lstStyle/>
          <a:p>
            <a:fld id="{B8B05FDC-E3F7-4C38-99DC-31180DB65E7D}" type="slidenum">
              <a:rPr lang="en-US" smtClean="0"/>
              <a:t>13</a:t>
            </a:fld>
            <a:endParaRPr lang="en-US"/>
          </a:p>
        </p:txBody>
      </p:sp>
    </p:spTree>
    <p:extLst>
      <p:ext uri="{BB962C8B-B14F-4D97-AF65-F5344CB8AC3E}">
        <p14:creationId xmlns:p14="http://schemas.microsoft.com/office/powerpoint/2010/main" val="4022138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 will give small intro, then read Caroline’s quote</a:t>
            </a:r>
          </a:p>
        </p:txBody>
      </p:sp>
      <p:sp>
        <p:nvSpPr>
          <p:cNvPr id="4" name="Slide Number Placeholder 3"/>
          <p:cNvSpPr>
            <a:spLocks noGrp="1"/>
          </p:cNvSpPr>
          <p:nvPr>
            <p:ph type="sldNum" sz="quarter" idx="10"/>
          </p:nvPr>
        </p:nvSpPr>
        <p:spPr/>
        <p:txBody>
          <a:bodyPr/>
          <a:lstStyle/>
          <a:p>
            <a:fld id="{B8B05FDC-E3F7-4C38-99DC-31180DB65E7D}" type="slidenum">
              <a:rPr lang="en-US" smtClean="0"/>
              <a:t>14</a:t>
            </a:fld>
            <a:endParaRPr lang="en-US"/>
          </a:p>
        </p:txBody>
      </p:sp>
    </p:spTree>
    <p:extLst>
      <p:ext uri="{BB962C8B-B14F-4D97-AF65-F5344CB8AC3E}">
        <p14:creationId xmlns:p14="http://schemas.microsoft.com/office/powerpoint/2010/main" val="3445859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 – brief transition</a:t>
            </a:r>
          </a:p>
        </p:txBody>
      </p:sp>
      <p:sp>
        <p:nvSpPr>
          <p:cNvPr id="4" name="Slide Number Placeholder 3"/>
          <p:cNvSpPr>
            <a:spLocks noGrp="1"/>
          </p:cNvSpPr>
          <p:nvPr>
            <p:ph type="sldNum" sz="quarter" idx="10"/>
          </p:nvPr>
        </p:nvSpPr>
        <p:spPr/>
        <p:txBody>
          <a:bodyPr/>
          <a:lstStyle/>
          <a:p>
            <a:fld id="{B8B05FDC-E3F7-4C38-99DC-31180DB65E7D}" type="slidenum">
              <a:rPr lang="en-US" smtClean="0"/>
              <a:t>15</a:t>
            </a:fld>
            <a:endParaRPr lang="en-US"/>
          </a:p>
        </p:txBody>
      </p:sp>
    </p:spTree>
    <p:extLst>
      <p:ext uri="{BB962C8B-B14F-4D97-AF65-F5344CB8AC3E}">
        <p14:creationId xmlns:p14="http://schemas.microsoft.com/office/powerpoint/2010/main" val="3964023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 read quote first,</a:t>
            </a:r>
            <a:r>
              <a:rPr lang="en-US" baseline="0" dirty="0"/>
              <a:t> then play video</a:t>
            </a:r>
            <a:endParaRPr lang="en-US" dirty="0"/>
          </a:p>
        </p:txBody>
      </p:sp>
      <p:sp>
        <p:nvSpPr>
          <p:cNvPr id="4" name="Slide Number Placeholder 3"/>
          <p:cNvSpPr>
            <a:spLocks noGrp="1"/>
          </p:cNvSpPr>
          <p:nvPr>
            <p:ph type="sldNum" sz="quarter" idx="10"/>
          </p:nvPr>
        </p:nvSpPr>
        <p:spPr/>
        <p:txBody>
          <a:bodyPr/>
          <a:lstStyle/>
          <a:p>
            <a:fld id="{B8B05FDC-E3F7-4C38-99DC-31180DB65E7D}" type="slidenum">
              <a:rPr lang="en-US" smtClean="0"/>
              <a:t>17</a:t>
            </a:fld>
            <a:endParaRPr lang="en-US"/>
          </a:p>
        </p:txBody>
      </p:sp>
    </p:spTree>
    <p:extLst>
      <p:ext uri="{BB962C8B-B14F-4D97-AF65-F5344CB8AC3E}">
        <p14:creationId xmlns:p14="http://schemas.microsoft.com/office/powerpoint/2010/main" val="3514930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quote</a:t>
            </a:r>
            <a:r>
              <a:rPr lang="en-US" baseline="0" dirty="0"/>
              <a:t> first, then play video</a:t>
            </a:r>
            <a:endParaRPr lang="en-US" dirty="0"/>
          </a:p>
        </p:txBody>
      </p:sp>
      <p:sp>
        <p:nvSpPr>
          <p:cNvPr id="4" name="Slide Number Placeholder 3"/>
          <p:cNvSpPr>
            <a:spLocks noGrp="1"/>
          </p:cNvSpPr>
          <p:nvPr>
            <p:ph type="sldNum" sz="quarter" idx="10"/>
          </p:nvPr>
        </p:nvSpPr>
        <p:spPr/>
        <p:txBody>
          <a:bodyPr/>
          <a:lstStyle/>
          <a:p>
            <a:fld id="{B8B05FDC-E3F7-4C38-99DC-31180DB65E7D}" type="slidenum">
              <a:rPr lang="en-US" smtClean="0"/>
              <a:t>18</a:t>
            </a:fld>
            <a:endParaRPr lang="en-US"/>
          </a:p>
        </p:txBody>
      </p:sp>
    </p:spTree>
    <p:extLst>
      <p:ext uri="{BB962C8B-B14F-4D97-AF65-F5344CB8AC3E}">
        <p14:creationId xmlns:p14="http://schemas.microsoft.com/office/powerpoint/2010/main" val="987742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 – brief transition</a:t>
            </a:r>
          </a:p>
        </p:txBody>
      </p:sp>
      <p:sp>
        <p:nvSpPr>
          <p:cNvPr id="4" name="Slide Number Placeholder 3"/>
          <p:cNvSpPr>
            <a:spLocks noGrp="1"/>
          </p:cNvSpPr>
          <p:nvPr>
            <p:ph type="sldNum" sz="quarter" idx="10"/>
          </p:nvPr>
        </p:nvSpPr>
        <p:spPr/>
        <p:txBody>
          <a:bodyPr/>
          <a:lstStyle/>
          <a:p>
            <a:fld id="{B8B05FDC-E3F7-4C38-99DC-31180DB65E7D}" type="slidenum">
              <a:rPr lang="en-US" smtClean="0"/>
              <a:t>19</a:t>
            </a:fld>
            <a:endParaRPr lang="en-US"/>
          </a:p>
        </p:txBody>
      </p:sp>
    </p:spTree>
    <p:extLst>
      <p:ext uri="{BB962C8B-B14F-4D97-AF65-F5344CB8AC3E}">
        <p14:creationId xmlns:p14="http://schemas.microsoft.com/office/powerpoint/2010/main" val="3725855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video first,</a:t>
            </a:r>
            <a:r>
              <a:rPr lang="en-US" baseline="0" dirty="0"/>
              <a:t> Katie brief talk after</a:t>
            </a:r>
            <a:endParaRPr lang="en-US" dirty="0"/>
          </a:p>
        </p:txBody>
      </p:sp>
      <p:sp>
        <p:nvSpPr>
          <p:cNvPr id="4" name="Slide Number Placeholder 3"/>
          <p:cNvSpPr>
            <a:spLocks noGrp="1"/>
          </p:cNvSpPr>
          <p:nvPr>
            <p:ph type="sldNum" sz="quarter" idx="10"/>
          </p:nvPr>
        </p:nvSpPr>
        <p:spPr/>
        <p:txBody>
          <a:bodyPr/>
          <a:lstStyle/>
          <a:p>
            <a:fld id="{B8B05FDC-E3F7-4C38-99DC-31180DB65E7D}" type="slidenum">
              <a:rPr lang="en-US" smtClean="0"/>
              <a:t>20</a:t>
            </a:fld>
            <a:endParaRPr lang="en-US"/>
          </a:p>
        </p:txBody>
      </p:sp>
    </p:spTree>
    <p:extLst>
      <p:ext uri="{BB962C8B-B14F-4D97-AF65-F5344CB8AC3E}">
        <p14:creationId xmlns:p14="http://schemas.microsoft.com/office/powerpoint/2010/main" val="201811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 – brief verbal transition</a:t>
            </a:r>
          </a:p>
        </p:txBody>
      </p:sp>
      <p:sp>
        <p:nvSpPr>
          <p:cNvPr id="4" name="Slide Number Placeholder 3"/>
          <p:cNvSpPr>
            <a:spLocks noGrp="1"/>
          </p:cNvSpPr>
          <p:nvPr>
            <p:ph type="sldNum" sz="quarter" idx="5"/>
          </p:nvPr>
        </p:nvSpPr>
        <p:spPr/>
        <p:txBody>
          <a:bodyPr/>
          <a:lstStyle/>
          <a:p>
            <a:fld id="{B8B05FDC-E3F7-4C38-99DC-31180DB65E7D}" type="slidenum">
              <a:rPr lang="en-US" smtClean="0"/>
              <a:t>2</a:t>
            </a:fld>
            <a:endParaRPr lang="en-US"/>
          </a:p>
        </p:txBody>
      </p:sp>
    </p:spTree>
    <p:extLst>
      <p:ext uri="{BB962C8B-B14F-4D97-AF65-F5344CB8AC3E}">
        <p14:creationId xmlns:p14="http://schemas.microsoft.com/office/powerpoint/2010/main" val="1881706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a:t>
            </a:r>
            <a:r>
              <a:rPr lang="en-US" baseline="0" dirty="0"/>
              <a:t> read quote first, then small addition</a:t>
            </a:r>
            <a:endParaRPr lang="en-US" dirty="0"/>
          </a:p>
        </p:txBody>
      </p:sp>
      <p:sp>
        <p:nvSpPr>
          <p:cNvPr id="4" name="Slide Number Placeholder 3"/>
          <p:cNvSpPr>
            <a:spLocks noGrp="1"/>
          </p:cNvSpPr>
          <p:nvPr>
            <p:ph type="sldNum" sz="quarter" idx="10"/>
          </p:nvPr>
        </p:nvSpPr>
        <p:spPr/>
        <p:txBody>
          <a:bodyPr/>
          <a:lstStyle/>
          <a:p>
            <a:fld id="{B8B05FDC-E3F7-4C38-99DC-31180DB65E7D}" type="slidenum">
              <a:rPr lang="en-US" smtClean="0"/>
              <a:t>21</a:t>
            </a:fld>
            <a:endParaRPr lang="en-US"/>
          </a:p>
        </p:txBody>
      </p:sp>
    </p:spTree>
    <p:extLst>
      <p:ext uri="{BB962C8B-B14F-4D97-AF65-F5344CB8AC3E}">
        <p14:creationId xmlns:p14="http://schemas.microsoft.com/office/powerpoint/2010/main" val="4138786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 – brief transition</a:t>
            </a:r>
          </a:p>
        </p:txBody>
      </p:sp>
      <p:sp>
        <p:nvSpPr>
          <p:cNvPr id="4" name="Slide Number Placeholder 3"/>
          <p:cNvSpPr>
            <a:spLocks noGrp="1"/>
          </p:cNvSpPr>
          <p:nvPr>
            <p:ph type="sldNum" sz="quarter" idx="10"/>
          </p:nvPr>
        </p:nvSpPr>
        <p:spPr/>
        <p:txBody>
          <a:bodyPr/>
          <a:lstStyle/>
          <a:p>
            <a:fld id="{B8B05FDC-E3F7-4C38-99DC-31180DB65E7D}" type="slidenum">
              <a:rPr lang="en-US" smtClean="0"/>
              <a:t>22</a:t>
            </a:fld>
            <a:endParaRPr lang="en-US"/>
          </a:p>
        </p:txBody>
      </p:sp>
    </p:spTree>
    <p:extLst>
      <p:ext uri="{BB962C8B-B14F-4D97-AF65-F5344CB8AC3E}">
        <p14:creationId xmlns:p14="http://schemas.microsoft.com/office/powerpoint/2010/main" val="3311219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video, Katie</a:t>
            </a:r>
            <a:r>
              <a:rPr lang="en-US" baseline="0" dirty="0"/>
              <a:t> brief talking after</a:t>
            </a:r>
            <a:endParaRPr lang="en-US" dirty="0"/>
          </a:p>
        </p:txBody>
      </p:sp>
      <p:sp>
        <p:nvSpPr>
          <p:cNvPr id="4" name="Slide Number Placeholder 3"/>
          <p:cNvSpPr>
            <a:spLocks noGrp="1"/>
          </p:cNvSpPr>
          <p:nvPr>
            <p:ph type="sldNum" sz="quarter" idx="10"/>
          </p:nvPr>
        </p:nvSpPr>
        <p:spPr/>
        <p:txBody>
          <a:bodyPr/>
          <a:lstStyle/>
          <a:p>
            <a:fld id="{B8B05FDC-E3F7-4C38-99DC-31180DB65E7D}" type="slidenum">
              <a:rPr lang="en-US" smtClean="0"/>
              <a:t>23</a:t>
            </a:fld>
            <a:endParaRPr lang="en-US"/>
          </a:p>
        </p:txBody>
      </p:sp>
    </p:spTree>
    <p:extLst>
      <p:ext uri="{BB962C8B-B14F-4D97-AF65-F5344CB8AC3E}">
        <p14:creationId xmlns:p14="http://schemas.microsoft.com/office/powerpoint/2010/main" val="857165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video first, Katie brief </a:t>
            </a:r>
            <a:r>
              <a:rPr lang="en-US"/>
              <a:t>talking after</a:t>
            </a:r>
          </a:p>
        </p:txBody>
      </p:sp>
      <p:sp>
        <p:nvSpPr>
          <p:cNvPr id="4" name="Slide Number Placeholder 3"/>
          <p:cNvSpPr>
            <a:spLocks noGrp="1"/>
          </p:cNvSpPr>
          <p:nvPr>
            <p:ph type="sldNum" sz="quarter" idx="10"/>
          </p:nvPr>
        </p:nvSpPr>
        <p:spPr/>
        <p:txBody>
          <a:bodyPr/>
          <a:lstStyle/>
          <a:p>
            <a:fld id="{B8B05FDC-E3F7-4C38-99DC-31180DB65E7D}" type="slidenum">
              <a:rPr lang="en-US" smtClean="0"/>
              <a:t>24</a:t>
            </a:fld>
            <a:endParaRPr lang="en-US"/>
          </a:p>
        </p:txBody>
      </p:sp>
    </p:spTree>
    <p:extLst>
      <p:ext uri="{BB962C8B-B14F-4D97-AF65-F5344CB8AC3E}">
        <p14:creationId xmlns:p14="http://schemas.microsoft.com/office/powerpoint/2010/main" val="4015482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video first, Katie talk after</a:t>
            </a:r>
          </a:p>
        </p:txBody>
      </p:sp>
      <p:sp>
        <p:nvSpPr>
          <p:cNvPr id="4" name="Slide Number Placeholder 3"/>
          <p:cNvSpPr>
            <a:spLocks noGrp="1"/>
          </p:cNvSpPr>
          <p:nvPr>
            <p:ph type="sldNum" sz="quarter" idx="5"/>
          </p:nvPr>
        </p:nvSpPr>
        <p:spPr/>
        <p:txBody>
          <a:bodyPr/>
          <a:lstStyle/>
          <a:p>
            <a:fld id="{B8B05FDC-E3F7-4C38-99DC-31180DB65E7D}" type="slidenum">
              <a:rPr lang="en-US" smtClean="0"/>
              <a:t>3</a:t>
            </a:fld>
            <a:endParaRPr lang="en-US"/>
          </a:p>
        </p:txBody>
      </p:sp>
    </p:spTree>
    <p:extLst>
      <p:ext uri="{BB962C8B-B14F-4D97-AF65-F5344CB8AC3E}">
        <p14:creationId xmlns:p14="http://schemas.microsoft.com/office/powerpoint/2010/main" val="1307606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Katie will give an intro and then read Lisa’s quote.</a:t>
            </a:r>
          </a:p>
        </p:txBody>
      </p:sp>
      <p:sp>
        <p:nvSpPr>
          <p:cNvPr id="4" name="Slide Number Placeholder 3"/>
          <p:cNvSpPr>
            <a:spLocks noGrp="1"/>
          </p:cNvSpPr>
          <p:nvPr>
            <p:ph type="sldNum" sz="quarter" idx="5"/>
          </p:nvPr>
        </p:nvSpPr>
        <p:spPr/>
        <p:txBody>
          <a:bodyPr/>
          <a:lstStyle/>
          <a:p>
            <a:fld id="{B8B05FDC-E3F7-4C38-99DC-31180DB65E7D}" type="slidenum">
              <a:rPr lang="en-US" smtClean="0"/>
              <a:t>4</a:t>
            </a:fld>
            <a:endParaRPr lang="en-US"/>
          </a:p>
        </p:txBody>
      </p:sp>
    </p:spTree>
    <p:extLst>
      <p:ext uri="{BB962C8B-B14F-4D97-AF65-F5344CB8AC3E}">
        <p14:creationId xmlns:p14="http://schemas.microsoft.com/office/powerpoint/2010/main" val="2475022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 will start with an intro,</a:t>
            </a:r>
            <a:r>
              <a:rPr lang="en-US" baseline="0" dirty="0"/>
              <a:t> then</a:t>
            </a:r>
            <a:r>
              <a:rPr lang="en-US" dirty="0"/>
              <a:t> play video and then Katie will read/summarize Julie’s quote</a:t>
            </a:r>
          </a:p>
        </p:txBody>
      </p:sp>
      <p:sp>
        <p:nvSpPr>
          <p:cNvPr id="4" name="Slide Number Placeholder 3"/>
          <p:cNvSpPr>
            <a:spLocks noGrp="1"/>
          </p:cNvSpPr>
          <p:nvPr>
            <p:ph type="sldNum" sz="quarter" idx="5"/>
          </p:nvPr>
        </p:nvSpPr>
        <p:spPr/>
        <p:txBody>
          <a:bodyPr/>
          <a:lstStyle/>
          <a:p>
            <a:fld id="{B8B05FDC-E3F7-4C38-99DC-31180DB65E7D}" type="slidenum">
              <a:rPr lang="en-US" smtClean="0"/>
              <a:t>5</a:t>
            </a:fld>
            <a:endParaRPr lang="en-US"/>
          </a:p>
        </p:txBody>
      </p:sp>
    </p:spTree>
    <p:extLst>
      <p:ext uri="{BB962C8B-B14F-4D97-AF65-F5344CB8AC3E}">
        <p14:creationId xmlns:p14="http://schemas.microsoft.com/office/powerpoint/2010/main" val="2116927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Play video first, Katie will add brief comment after</a:t>
            </a:r>
          </a:p>
        </p:txBody>
      </p:sp>
      <p:sp>
        <p:nvSpPr>
          <p:cNvPr id="4" name="Slide Number Placeholder 3"/>
          <p:cNvSpPr>
            <a:spLocks noGrp="1"/>
          </p:cNvSpPr>
          <p:nvPr>
            <p:ph type="sldNum" sz="quarter" idx="5"/>
          </p:nvPr>
        </p:nvSpPr>
        <p:spPr/>
        <p:txBody>
          <a:bodyPr/>
          <a:lstStyle/>
          <a:p>
            <a:fld id="{B8B05FDC-E3F7-4C38-99DC-31180DB65E7D}" type="slidenum">
              <a:rPr lang="en-US" smtClean="0"/>
              <a:t>6</a:t>
            </a:fld>
            <a:endParaRPr lang="en-US"/>
          </a:p>
        </p:txBody>
      </p:sp>
    </p:spTree>
    <p:extLst>
      <p:ext uri="{BB962C8B-B14F-4D97-AF65-F5344CB8AC3E}">
        <p14:creationId xmlns:p14="http://schemas.microsoft.com/office/powerpoint/2010/main" val="266768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 transition talking</a:t>
            </a:r>
          </a:p>
        </p:txBody>
      </p:sp>
      <p:sp>
        <p:nvSpPr>
          <p:cNvPr id="4" name="Slide Number Placeholder 3"/>
          <p:cNvSpPr>
            <a:spLocks noGrp="1"/>
          </p:cNvSpPr>
          <p:nvPr>
            <p:ph type="sldNum" sz="quarter" idx="5"/>
          </p:nvPr>
        </p:nvSpPr>
        <p:spPr/>
        <p:txBody>
          <a:bodyPr/>
          <a:lstStyle/>
          <a:p>
            <a:fld id="{B8B05FDC-E3F7-4C38-99DC-31180DB65E7D}" type="slidenum">
              <a:rPr lang="en-US" smtClean="0"/>
              <a:t>7</a:t>
            </a:fld>
            <a:endParaRPr lang="en-US"/>
          </a:p>
        </p:txBody>
      </p:sp>
    </p:spTree>
    <p:extLst>
      <p:ext uri="{BB962C8B-B14F-4D97-AF65-F5344CB8AC3E}">
        <p14:creationId xmlns:p14="http://schemas.microsoft.com/office/powerpoint/2010/main" val="640437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video first,</a:t>
            </a:r>
            <a:r>
              <a:rPr lang="en-US" baseline="0" dirty="0"/>
              <a:t> Katie brief talking after</a:t>
            </a:r>
            <a:endParaRPr lang="en-US" dirty="0"/>
          </a:p>
        </p:txBody>
      </p:sp>
      <p:sp>
        <p:nvSpPr>
          <p:cNvPr id="4" name="Slide Number Placeholder 3"/>
          <p:cNvSpPr>
            <a:spLocks noGrp="1"/>
          </p:cNvSpPr>
          <p:nvPr>
            <p:ph type="sldNum" sz="quarter" idx="10"/>
          </p:nvPr>
        </p:nvSpPr>
        <p:spPr/>
        <p:txBody>
          <a:bodyPr/>
          <a:lstStyle/>
          <a:p>
            <a:fld id="{B8B05FDC-E3F7-4C38-99DC-31180DB65E7D}" type="slidenum">
              <a:rPr lang="en-US" smtClean="0"/>
              <a:t>8</a:t>
            </a:fld>
            <a:endParaRPr lang="en-US"/>
          </a:p>
        </p:txBody>
      </p:sp>
    </p:spTree>
    <p:extLst>
      <p:ext uri="{BB962C8B-B14F-4D97-AF65-F5344CB8AC3E}">
        <p14:creationId xmlns:p14="http://schemas.microsoft.com/office/powerpoint/2010/main" val="2046362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 to read quote</a:t>
            </a:r>
          </a:p>
        </p:txBody>
      </p:sp>
      <p:sp>
        <p:nvSpPr>
          <p:cNvPr id="4" name="Slide Number Placeholder 3"/>
          <p:cNvSpPr>
            <a:spLocks noGrp="1"/>
          </p:cNvSpPr>
          <p:nvPr>
            <p:ph type="sldNum" sz="quarter" idx="10"/>
          </p:nvPr>
        </p:nvSpPr>
        <p:spPr/>
        <p:txBody>
          <a:bodyPr/>
          <a:lstStyle/>
          <a:p>
            <a:fld id="{B8B05FDC-E3F7-4C38-99DC-31180DB65E7D}" type="slidenum">
              <a:rPr lang="en-US" smtClean="0"/>
              <a:t>9</a:t>
            </a:fld>
            <a:endParaRPr lang="en-US"/>
          </a:p>
        </p:txBody>
      </p:sp>
    </p:spTree>
    <p:extLst>
      <p:ext uri="{BB962C8B-B14F-4D97-AF65-F5344CB8AC3E}">
        <p14:creationId xmlns:p14="http://schemas.microsoft.com/office/powerpoint/2010/main" val="1647678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8E86D-85E1-4C43-83CC-E4C0ED8D57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4B65A2-4AB5-4E5F-A25E-6A69BDE3C3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A8571A-D39B-4713-A34E-27A39550D798}"/>
              </a:ext>
            </a:extLst>
          </p:cNvPr>
          <p:cNvSpPr>
            <a:spLocks noGrp="1"/>
          </p:cNvSpPr>
          <p:nvPr>
            <p:ph type="dt" sz="half" idx="10"/>
          </p:nvPr>
        </p:nvSpPr>
        <p:spPr/>
        <p:txBody>
          <a:bodyPr/>
          <a:lstStyle/>
          <a:p>
            <a:fld id="{9246F889-B97B-47C3-B99C-CDD3F43EECED}" type="datetimeFigureOut">
              <a:rPr lang="en-US" smtClean="0"/>
              <a:t>2/16/2024</a:t>
            </a:fld>
            <a:endParaRPr lang="en-US"/>
          </a:p>
        </p:txBody>
      </p:sp>
      <p:sp>
        <p:nvSpPr>
          <p:cNvPr id="5" name="Footer Placeholder 4">
            <a:extLst>
              <a:ext uri="{FF2B5EF4-FFF2-40B4-BE49-F238E27FC236}">
                <a16:creationId xmlns:a16="http://schemas.microsoft.com/office/drawing/2014/main" id="{F776B6AC-5F39-4CC1-8433-286741D063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369730-AE63-4B40-81A8-E53F42E88072}"/>
              </a:ext>
            </a:extLst>
          </p:cNvPr>
          <p:cNvSpPr>
            <a:spLocks noGrp="1"/>
          </p:cNvSpPr>
          <p:nvPr>
            <p:ph type="sldNum" sz="quarter" idx="12"/>
          </p:nvPr>
        </p:nvSpPr>
        <p:spPr/>
        <p:txBody>
          <a:bodyPr/>
          <a:lstStyle/>
          <a:p>
            <a:fld id="{CBDDE6FB-5325-4106-AF3C-5EB42739BEA1}" type="slidenum">
              <a:rPr lang="en-US" smtClean="0"/>
              <a:t>‹#›</a:t>
            </a:fld>
            <a:endParaRPr lang="en-US"/>
          </a:p>
        </p:txBody>
      </p:sp>
    </p:spTree>
    <p:extLst>
      <p:ext uri="{BB962C8B-B14F-4D97-AF65-F5344CB8AC3E}">
        <p14:creationId xmlns:p14="http://schemas.microsoft.com/office/powerpoint/2010/main" val="300583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4CE64-D284-42A1-87D2-40CAF402C4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947E21-4654-49AD-AB27-CAC5FDF297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DE0CFD-BF1B-4AEC-AF1F-7AAF0589DF36}"/>
              </a:ext>
            </a:extLst>
          </p:cNvPr>
          <p:cNvSpPr>
            <a:spLocks noGrp="1"/>
          </p:cNvSpPr>
          <p:nvPr>
            <p:ph type="dt" sz="half" idx="10"/>
          </p:nvPr>
        </p:nvSpPr>
        <p:spPr/>
        <p:txBody>
          <a:bodyPr/>
          <a:lstStyle/>
          <a:p>
            <a:fld id="{9246F889-B97B-47C3-B99C-CDD3F43EECED}" type="datetimeFigureOut">
              <a:rPr lang="en-US" smtClean="0"/>
              <a:t>2/16/2024</a:t>
            </a:fld>
            <a:endParaRPr lang="en-US"/>
          </a:p>
        </p:txBody>
      </p:sp>
      <p:sp>
        <p:nvSpPr>
          <p:cNvPr id="5" name="Footer Placeholder 4">
            <a:extLst>
              <a:ext uri="{FF2B5EF4-FFF2-40B4-BE49-F238E27FC236}">
                <a16:creationId xmlns:a16="http://schemas.microsoft.com/office/drawing/2014/main" id="{19B6DB7C-D258-4EA2-8326-97D23BA344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149193-5952-48E9-B893-17BE7BF07221}"/>
              </a:ext>
            </a:extLst>
          </p:cNvPr>
          <p:cNvSpPr>
            <a:spLocks noGrp="1"/>
          </p:cNvSpPr>
          <p:nvPr>
            <p:ph type="sldNum" sz="quarter" idx="12"/>
          </p:nvPr>
        </p:nvSpPr>
        <p:spPr/>
        <p:txBody>
          <a:bodyPr/>
          <a:lstStyle/>
          <a:p>
            <a:fld id="{CBDDE6FB-5325-4106-AF3C-5EB42739BEA1}" type="slidenum">
              <a:rPr lang="en-US" smtClean="0"/>
              <a:t>‹#›</a:t>
            </a:fld>
            <a:endParaRPr lang="en-US"/>
          </a:p>
        </p:txBody>
      </p:sp>
    </p:spTree>
    <p:extLst>
      <p:ext uri="{BB962C8B-B14F-4D97-AF65-F5344CB8AC3E}">
        <p14:creationId xmlns:p14="http://schemas.microsoft.com/office/powerpoint/2010/main" val="2644925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91A69A-1EB3-42F5-97E5-AD9F9FE2E7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BBA229-07D6-426D-A5F9-B0C245EC43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CF7AA0-E87E-46AE-BEA7-E1ACBC4F582F}"/>
              </a:ext>
            </a:extLst>
          </p:cNvPr>
          <p:cNvSpPr>
            <a:spLocks noGrp="1"/>
          </p:cNvSpPr>
          <p:nvPr>
            <p:ph type="dt" sz="half" idx="10"/>
          </p:nvPr>
        </p:nvSpPr>
        <p:spPr/>
        <p:txBody>
          <a:bodyPr/>
          <a:lstStyle/>
          <a:p>
            <a:fld id="{9246F889-B97B-47C3-B99C-CDD3F43EECED}" type="datetimeFigureOut">
              <a:rPr lang="en-US" smtClean="0"/>
              <a:t>2/16/2024</a:t>
            </a:fld>
            <a:endParaRPr lang="en-US"/>
          </a:p>
        </p:txBody>
      </p:sp>
      <p:sp>
        <p:nvSpPr>
          <p:cNvPr id="5" name="Footer Placeholder 4">
            <a:extLst>
              <a:ext uri="{FF2B5EF4-FFF2-40B4-BE49-F238E27FC236}">
                <a16:creationId xmlns:a16="http://schemas.microsoft.com/office/drawing/2014/main" id="{9DCC414D-688E-495A-B991-C2DEAD53A8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FFB5F-3209-47E4-A149-03958F4DE616}"/>
              </a:ext>
            </a:extLst>
          </p:cNvPr>
          <p:cNvSpPr>
            <a:spLocks noGrp="1"/>
          </p:cNvSpPr>
          <p:nvPr>
            <p:ph type="sldNum" sz="quarter" idx="12"/>
          </p:nvPr>
        </p:nvSpPr>
        <p:spPr/>
        <p:txBody>
          <a:bodyPr/>
          <a:lstStyle/>
          <a:p>
            <a:fld id="{CBDDE6FB-5325-4106-AF3C-5EB42739BEA1}" type="slidenum">
              <a:rPr lang="en-US" smtClean="0"/>
              <a:t>‹#›</a:t>
            </a:fld>
            <a:endParaRPr lang="en-US"/>
          </a:p>
        </p:txBody>
      </p:sp>
    </p:spTree>
    <p:extLst>
      <p:ext uri="{BB962C8B-B14F-4D97-AF65-F5344CB8AC3E}">
        <p14:creationId xmlns:p14="http://schemas.microsoft.com/office/powerpoint/2010/main" val="29987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9BAC4-0C0F-447B-9786-E44215A6B1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97A26B-9158-453F-8B8B-CCA162E76C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1C42C1-A23D-4D8D-B0A5-FCF0F07FA6AC}"/>
              </a:ext>
            </a:extLst>
          </p:cNvPr>
          <p:cNvSpPr>
            <a:spLocks noGrp="1"/>
          </p:cNvSpPr>
          <p:nvPr>
            <p:ph type="dt" sz="half" idx="10"/>
          </p:nvPr>
        </p:nvSpPr>
        <p:spPr/>
        <p:txBody>
          <a:bodyPr/>
          <a:lstStyle/>
          <a:p>
            <a:fld id="{9246F889-B97B-47C3-B99C-CDD3F43EECED}" type="datetimeFigureOut">
              <a:rPr lang="en-US" smtClean="0"/>
              <a:t>2/16/2024</a:t>
            </a:fld>
            <a:endParaRPr lang="en-US"/>
          </a:p>
        </p:txBody>
      </p:sp>
      <p:sp>
        <p:nvSpPr>
          <p:cNvPr id="5" name="Footer Placeholder 4">
            <a:extLst>
              <a:ext uri="{FF2B5EF4-FFF2-40B4-BE49-F238E27FC236}">
                <a16:creationId xmlns:a16="http://schemas.microsoft.com/office/drawing/2014/main" id="{3F966CE0-6DB5-4C72-B96E-D57B5130D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95CED-5B04-4A37-B393-E14210895CA1}"/>
              </a:ext>
            </a:extLst>
          </p:cNvPr>
          <p:cNvSpPr>
            <a:spLocks noGrp="1"/>
          </p:cNvSpPr>
          <p:nvPr>
            <p:ph type="sldNum" sz="quarter" idx="12"/>
          </p:nvPr>
        </p:nvSpPr>
        <p:spPr/>
        <p:txBody>
          <a:bodyPr/>
          <a:lstStyle/>
          <a:p>
            <a:fld id="{CBDDE6FB-5325-4106-AF3C-5EB42739BEA1}" type="slidenum">
              <a:rPr lang="en-US" smtClean="0"/>
              <a:t>‹#›</a:t>
            </a:fld>
            <a:endParaRPr lang="en-US"/>
          </a:p>
        </p:txBody>
      </p:sp>
    </p:spTree>
    <p:extLst>
      <p:ext uri="{BB962C8B-B14F-4D97-AF65-F5344CB8AC3E}">
        <p14:creationId xmlns:p14="http://schemas.microsoft.com/office/powerpoint/2010/main" val="4132062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CF8E4-BC68-4CBC-812D-81C032799E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BC88BB-689D-4F13-8FF2-4A84B7201C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9A2EFC-FD15-4200-AAC6-B30E14FADC81}"/>
              </a:ext>
            </a:extLst>
          </p:cNvPr>
          <p:cNvSpPr>
            <a:spLocks noGrp="1"/>
          </p:cNvSpPr>
          <p:nvPr>
            <p:ph type="dt" sz="half" idx="10"/>
          </p:nvPr>
        </p:nvSpPr>
        <p:spPr/>
        <p:txBody>
          <a:bodyPr/>
          <a:lstStyle/>
          <a:p>
            <a:fld id="{9246F889-B97B-47C3-B99C-CDD3F43EECED}" type="datetimeFigureOut">
              <a:rPr lang="en-US" smtClean="0"/>
              <a:t>2/16/2024</a:t>
            </a:fld>
            <a:endParaRPr lang="en-US"/>
          </a:p>
        </p:txBody>
      </p:sp>
      <p:sp>
        <p:nvSpPr>
          <p:cNvPr id="5" name="Footer Placeholder 4">
            <a:extLst>
              <a:ext uri="{FF2B5EF4-FFF2-40B4-BE49-F238E27FC236}">
                <a16:creationId xmlns:a16="http://schemas.microsoft.com/office/drawing/2014/main" id="{6D3B7182-3475-49E0-A923-441E31BDA6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737203-1996-474F-B38A-C50383952D6A}"/>
              </a:ext>
            </a:extLst>
          </p:cNvPr>
          <p:cNvSpPr>
            <a:spLocks noGrp="1"/>
          </p:cNvSpPr>
          <p:nvPr>
            <p:ph type="sldNum" sz="quarter" idx="12"/>
          </p:nvPr>
        </p:nvSpPr>
        <p:spPr/>
        <p:txBody>
          <a:bodyPr/>
          <a:lstStyle/>
          <a:p>
            <a:fld id="{CBDDE6FB-5325-4106-AF3C-5EB42739BEA1}" type="slidenum">
              <a:rPr lang="en-US" smtClean="0"/>
              <a:t>‹#›</a:t>
            </a:fld>
            <a:endParaRPr lang="en-US"/>
          </a:p>
        </p:txBody>
      </p:sp>
    </p:spTree>
    <p:extLst>
      <p:ext uri="{BB962C8B-B14F-4D97-AF65-F5344CB8AC3E}">
        <p14:creationId xmlns:p14="http://schemas.microsoft.com/office/powerpoint/2010/main" val="298939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48F7B-2220-4D26-AF29-13CF9935D3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29E0B7-0375-4D11-8490-C9FF2A893A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6BFD6A-4DD5-40CE-8920-9A8230E90B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578B34-0C9A-4EC9-8077-CD3E8DDF56F0}"/>
              </a:ext>
            </a:extLst>
          </p:cNvPr>
          <p:cNvSpPr>
            <a:spLocks noGrp="1"/>
          </p:cNvSpPr>
          <p:nvPr>
            <p:ph type="dt" sz="half" idx="10"/>
          </p:nvPr>
        </p:nvSpPr>
        <p:spPr/>
        <p:txBody>
          <a:bodyPr/>
          <a:lstStyle/>
          <a:p>
            <a:fld id="{9246F889-B97B-47C3-B99C-CDD3F43EECED}" type="datetimeFigureOut">
              <a:rPr lang="en-US" smtClean="0"/>
              <a:t>2/16/2024</a:t>
            </a:fld>
            <a:endParaRPr lang="en-US"/>
          </a:p>
        </p:txBody>
      </p:sp>
      <p:sp>
        <p:nvSpPr>
          <p:cNvPr id="6" name="Footer Placeholder 5">
            <a:extLst>
              <a:ext uri="{FF2B5EF4-FFF2-40B4-BE49-F238E27FC236}">
                <a16:creationId xmlns:a16="http://schemas.microsoft.com/office/drawing/2014/main" id="{BB41B9CD-FE39-4EB0-AF4F-577EDA0D7A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3669F2-2B3D-4DCC-BAE0-43811708FD6E}"/>
              </a:ext>
            </a:extLst>
          </p:cNvPr>
          <p:cNvSpPr>
            <a:spLocks noGrp="1"/>
          </p:cNvSpPr>
          <p:nvPr>
            <p:ph type="sldNum" sz="quarter" idx="12"/>
          </p:nvPr>
        </p:nvSpPr>
        <p:spPr/>
        <p:txBody>
          <a:bodyPr/>
          <a:lstStyle/>
          <a:p>
            <a:fld id="{CBDDE6FB-5325-4106-AF3C-5EB42739BEA1}" type="slidenum">
              <a:rPr lang="en-US" smtClean="0"/>
              <a:t>‹#›</a:t>
            </a:fld>
            <a:endParaRPr lang="en-US"/>
          </a:p>
        </p:txBody>
      </p:sp>
    </p:spTree>
    <p:extLst>
      <p:ext uri="{BB962C8B-B14F-4D97-AF65-F5344CB8AC3E}">
        <p14:creationId xmlns:p14="http://schemas.microsoft.com/office/powerpoint/2010/main" val="1790047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7B781-9C70-40CF-8D72-9E191CD2AB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AEFEE0-73B7-45B7-BAD1-AAED1F4359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E81F2-BEA0-4F18-ADBE-DFC23A9D33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7C2ED8-0681-4FB0-BC39-DD9A989D98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C47C03-5E89-4CF1-B96C-C837049922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0D26FA-AB2C-4A22-BFFE-F94BC77A01FA}"/>
              </a:ext>
            </a:extLst>
          </p:cNvPr>
          <p:cNvSpPr>
            <a:spLocks noGrp="1"/>
          </p:cNvSpPr>
          <p:nvPr>
            <p:ph type="dt" sz="half" idx="10"/>
          </p:nvPr>
        </p:nvSpPr>
        <p:spPr/>
        <p:txBody>
          <a:bodyPr/>
          <a:lstStyle/>
          <a:p>
            <a:fld id="{9246F889-B97B-47C3-B99C-CDD3F43EECED}" type="datetimeFigureOut">
              <a:rPr lang="en-US" smtClean="0"/>
              <a:t>2/16/2024</a:t>
            </a:fld>
            <a:endParaRPr lang="en-US"/>
          </a:p>
        </p:txBody>
      </p:sp>
      <p:sp>
        <p:nvSpPr>
          <p:cNvPr id="8" name="Footer Placeholder 7">
            <a:extLst>
              <a:ext uri="{FF2B5EF4-FFF2-40B4-BE49-F238E27FC236}">
                <a16:creationId xmlns:a16="http://schemas.microsoft.com/office/drawing/2014/main" id="{AAAEA57B-83D1-4A89-87C3-C4EA2051C2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3D6323-6ADF-494E-9324-36C77DB07B87}"/>
              </a:ext>
            </a:extLst>
          </p:cNvPr>
          <p:cNvSpPr>
            <a:spLocks noGrp="1"/>
          </p:cNvSpPr>
          <p:nvPr>
            <p:ph type="sldNum" sz="quarter" idx="12"/>
          </p:nvPr>
        </p:nvSpPr>
        <p:spPr/>
        <p:txBody>
          <a:bodyPr/>
          <a:lstStyle/>
          <a:p>
            <a:fld id="{CBDDE6FB-5325-4106-AF3C-5EB42739BEA1}" type="slidenum">
              <a:rPr lang="en-US" smtClean="0"/>
              <a:t>‹#›</a:t>
            </a:fld>
            <a:endParaRPr lang="en-US"/>
          </a:p>
        </p:txBody>
      </p:sp>
    </p:spTree>
    <p:extLst>
      <p:ext uri="{BB962C8B-B14F-4D97-AF65-F5344CB8AC3E}">
        <p14:creationId xmlns:p14="http://schemas.microsoft.com/office/powerpoint/2010/main" val="1863118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1187E-1FF0-457D-9B2F-28C649884A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DC26F2-E766-4C42-873B-B14D2DEB45FD}"/>
              </a:ext>
            </a:extLst>
          </p:cNvPr>
          <p:cNvSpPr>
            <a:spLocks noGrp="1"/>
          </p:cNvSpPr>
          <p:nvPr>
            <p:ph type="dt" sz="half" idx="10"/>
          </p:nvPr>
        </p:nvSpPr>
        <p:spPr/>
        <p:txBody>
          <a:bodyPr/>
          <a:lstStyle/>
          <a:p>
            <a:fld id="{9246F889-B97B-47C3-B99C-CDD3F43EECED}" type="datetimeFigureOut">
              <a:rPr lang="en-US" smtClean="0"/>
              <a:t>2/16/2024</a:t>
            </a:fld>
            <a:endParaRPr lang="en-US"/>
          </a:p>
        </p:txBody>
      </p:sp>
      <p:sp>
        <p:nvSpPr>
          <p:cNvPr id="4" name="Footer Placeholder 3">
            <a:extLst>
              <a:ext uri="{FF2B5EF4-FFF2-40B4-BE49-F238E27FC236}">
                <a16:creationId xmlns:a16="http://schemas.microsoft.com/office/drawing/2014/main" id="{C9874110-BE82-4524-8471-7579574319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C18823-EC76-4C63-8B6A-6D37AF7169BB}"/>
              </a:ext>
            </a:extLst>
          </p:cNvPr>
          <p:cNvSpPr>
            <a:spLocks noGrp="1"/>
          </p:cNvSpPr>
          <p:nvPr>
            <p:ph type="sldNum" sz="quarter" idx="12"/>
          </p:nvPr>
        </p:nvSpPr>
        <p:spPr/>
        <p:txBody>
          <a:bodyPr/>
          <a:lstStyle/>
          <a:p>
            <a:fld id="{CBDDE6FB-5325-4106-AF3C-5EB42739BEA1}" type="slidenum">
              <a:rPr lang="en-US" smtClean="0"/>
              <a:t>‹#›</a:t>
            </a:fld>
            <a:endParaRPr lang="en-US"/>
          </a:p>
        </p:txBody>
      </p:sp>
    </p:spTree>
    <p:extLst>
      <p:ext uri="{BB962C8B-B14F-4D97-AF65-F5344CB8AC3E}">
        <p14:creationId xmlns:p14="http://schemas.microsoft.com/office/powerpoint/2010/main" val="2832855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D9B227-0360-4481-95B7-515177DD5336}"/>
              </a:ext>
            </a:extLst>
          </p:cNvPr>
          <p:cNvSpPr>
            <a:spLocks noGrp="1"/>
          </p:cNvSpPr>
          <p:nvPr>
            <p:ph type="dt" sz="half" idx="10"/>
          </p:nvPr>
        </p:nvSpPr>
        <p:spPr/>
        <p:txBody>
          <a:bodyPr/>
          <a:lstStyle/>
          <a:p>
            <a:fld id="{9246F889-B97B-47C3-B99C-CDD3F43EECED}" type="datetimeFigureOut">
              <a:rPr lang="en-US" smtClean="0"/>
              <a:t>2/16/2024</a:t>
            </a:fld>
            <a:endParaRPr lang="en-US"/>
          </a:p>
        </p:txBody>
      </p:sp>
      <p:sp>
        <p:nvSpPr>
          <p:cNvPr id="3" name="Footer Placeholder 2">
            <a:extLst>
              <a:ext uri="{FF2B5EF4-FFF2-40B4-BE49-F238E27FC236}">
                <a16:creationId xmlns:a16="http://schemas.microsoft.com/office/drawing/2014/main" id="{83269252-717C-4129-8195-5D42079E82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929F1-5255-4EE0-A238-E655C5611418}"/>
              </a:ext>
            </a:extLst>
          </p:cNvPr>
          <p:cNvSpPr>
            <a:spLocks noGrp="1"/>
          </p:cNvSpPr>
          <p:nvPr>
            <p:ph type="sldNum" sz="quarter" idx="12"/>
          </p:nvPr>
        </p:nvSpPr>
        <p:spPr/>
        <p:txBody>
          <a:bodyPr/>
          <a:lstStyle/>
          <a:p>
            <a:fld id="{CBDDE6FB-5325-4106-AF3C-5EB42739BEA1}" type="slidenum">
              <a:rPr lang="en-US" smtClean="0"/>
              <a:t>‹#›</a:t>
            </a:fld>
            <a:endParaRPr lang="en-US"/>
          </a:p>
        </p:txBody>
      </p:sp>
    </p:spTree>
    <p:extLst>
      <p:ext uri="{BB962C8B-B14F-4D97-AF65-F5344CB8AC3E}">
        <p14:creationId xmlns:p14="http://schemas.microsoft.com/office/powerpoint/2010/main" val="4211997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E2996-2F49-4288-A876-804DC43B20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5827DA-E290-4708-84E1-9AE43A04A6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47ACD4-3EAB-445B-A23B-2310D8A95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1CE41E-B946-4533-B9A6-9A21CB37553B}"/>
              </a:ext>
            </a:extLst>
          </p:cNvPr>
          <p:cNvSpPr>
            <a:spLocks noGrp="1"/>
          </p:cNvSpPr>
          <p:nvPr>
            <p:ph type="dt" sz="half" idx="10"/>
          </p:nvPr>
        </p:nvSpPr>
        <p:spPr/>
        <p:txBody>
          <a:bodyPr/>
          <a:lstStyle/>
          <a:p>
            <a:fld id="{9246F889-B97B-47C3-B99C-CDD3F43EECED}" type="datetimeFigureOut">
              <a:rPr lang="en-US" smtClean="0"/>
              <a:t>2/16/2024</a:t>
            </a:fld>
            <a:endParaRPr lang="en-US"/>
          </a:p>
        </p:txBody>
      </p:sp>
      <p:sp>
        <p:nvSpPr>
          <p:cNvPr id="6" name="Footer Placeholder 5">
            <a:extLst>
              <a:ext uri="{FF2B5EF4-FFF2-40B4-BE49-F238E27FC236}">
                <a16:creationId xmlns:a16="http://schemas.microsoft.com/office/drawing/2014/main" id="{9765E575-66B5-442D-AEC5-7B90D2914C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3A0F6F-9C27-42E4-8FEE-7896D23B1240}"/>
              </a:ext>
            </a:extLst>
          </p:cNvPr>
          <p:cNvSpPr>
            <a:spLocks noGrp="1"/>
          </p:cNvSpPr>
          <p:nvPr>
            <p:ph type="sldNum" sz="quarter" idx="12"/>
          </p:nvPr>
        </p:nvSpPr>
        <p:spPr/>
        <p:txBody>
          <a:bodyPr/>
          <a:lstStyle/>
          <a:p>
            <a:fld id="{CBDDE6FB-5325-4106-AF3C-5EB42739BEA1}" type="slidenum">
              <a:rPr lang="en-US" smtClean="0"/>
              <a:t>‹#›</a:t>
            </a:fld>
            <a:endParaRPr lang="en-US"/>
          </a:p>
        </p:txBody>
      </p:sp>
    </p:spTree>
    <p:extLst>
      <p:ext uri="{BB962C8B-B14F-4D97-AF65-F5344CB8AC3E}">
        <p14:creationId xmlns:p14="http://schemas.microsoft.com/office/powerpoint/2010/main" val="2485424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8C879-FE92-4B51-99E4-4AECD799EA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AC3806-8B70-478D-8425-70E5034DE3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469494-4A30-4137-BFC7-C59FE6AD96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FC858F-139D-487E-B854-14EA0702A561}"/>
              </a:ext>
            </a:extLst>
          </p:cNvPr>
          <p:cNvSpPr>
            <a:spLocks noGrp="1"/>
          </p:cNvSpPr>
          <p:nvPr>
            <p:ph type="dt" sz="half" idx="10"/>
          </p:nvPr>
        </p:nvSpPr>
        <p:spPr/>
        <p:txBody>
          <a:bodyPr/>
          <a:lstStyle/>
          <a:p>
            <a:fld id="{9246F889-B97B-47C3-B99C-CDD3F43EECED}" type="datetimeFigureOut">
              <a:rPr lang="en-US" smtClean="0"/>
              <a:t>2/16/2024</a:t>
            </a:fld>
            <a:endParaRPr lang="en-US"/>
          </a:p>
        </p:txBody>
      </p:sp>
      <p:sp>
        <p:nvSpPr>
          <p:cNvPr id="6" name="Footer Placeholder 5">
            <a:extLst>
              <a:ext uri="{FF2B5EF4-FFF2-40B4-BE49-F238E27FC236}">
                <a16:creationId xmlns:a16="http://schemas.microsoft.com/office/drawing/2014/main" id="{25C16D32-AB49-4D0C-9738-73DB0B4D1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2A0C52-1F2B-4A2C-926D-E9A5BF7814AA}"/>
              </a:ext>
            </a:extLst>
          </p:cNvPr>
          <p:cNvSpPr>
            <a:spLocks noGrp="1"/>
          </p:cNvSpPr>
          <p:nvPr>
            <p:ph type="sldNum" sz="quarter" idx="12"/>
          </p:nvPr>
        </p:nvSpPr>
        <p:spPr/>
        <p:txBody>
          <a:bodyPr/>
          <a:lstStyle/>
          <a:p>
            <a:fld id="{CBDDE6FB-5325-4106-AF3C-5EB42739BEA1}" type="slidenum">
              <a:rPr lang="en-US" smtClean="0"/>
              <a:t>‹#›</a:t>
            </a:fld>
            <a:endParaRPr lang="en-US"/>
          </a:p>
        </p:txBody>
      </p:sp>
    </p:spTree>
    <p:extLst>
      <p:ext uri="{BB962C8B-B14F-4D97-AF65-F5344CB8AC3E}">
        <p14:creationId xmlns:p14="http://schemas.microsoft.com/office/powerpoint/2010/main" val="1880770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B25AD5-97D0-4C5A-BBA6-A73A787497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17E6A0-6F3A-4CB9-B82B-D9D2CD3B50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C3B7C4-9465-4EE6-9EB0-D874BAB74E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46F889-B97B-47C3-B99C-CDD3F43EECED}" type="datetimeFigureOut">
              <a:rPr lang="en-US" smtClean="0"/>
              <a:t>2/16/2024</a:t>
            </a:fld>
            <a:endParaRPr lang="en-US"/>
          </a:p>
        </p:txBody>
      </p:sp>
      <p:sp>
        <p:nvSpPr>
          <p:cNvPr id="5" name="Footer Placeholder 4">
            <a:extLst>
              <a:ext uri="{FF2B5EF4-FFF2-40B4-BE49-F238E27FC236}">
                <a16:creationId xmlns:a16="http://schemas.microsoft.com/office/drawing/2014/main" id="{1385C688-85A1-4912-AA1B-5882E0F43B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DA4926-F359-4EC1-B652-F3992ABD97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DDE6FB-5325-4106-AF3C-5EB42739BEA1}" type="slidenum">
              <a:rPr lang="en-US" smtClean="0"/>
              <a:t>‹#›</a:t>
            </a:fld>
            <a:endParaRPr lang="en-US"/>
          </a:p>
        </p:txBody>
      </p:sp>
    </p:spTree>
    <p:extLst>
      <p:ext uri="{BB962C8B-B14F-4D97-AF65-F5344CB8AC3E}">
        <p14:creationId xmlns:p14="http://schemas.microsoft.com/office/powerpoint/2010/main" val="1512745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ideo" Target="https://www.youtube.com/embed/EthFQ6FghJ4?feature=oembed" TargetMode="Externa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4.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ideo" Target="https://www.youtube.com/embed/vylYhEcTAp8?feature=oembed" TargetMode="Externa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ideo" Target="https://www.youtube.com/embed/_Hp2MqolHOs?feature=oembed" TargetMode="Externa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ideo" Target="https://www.youtube.com/embed/_rWUGoBkOlE?feature=oembed" TargetMode="Externa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ideo" Target="https://www.youtube.com/embed/GB_4m1QuQFU?feature=oembed" TargetMode="Externa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ideo" Target="https://www.youtube.com/embed/j7ZtLs-pCsM?feature=oembed" TargetMode="Externa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ideo" Target="https://www.youtube.com/embed/6GsWE5h_uzw?feature=oembed" TargetMode="Externa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https://www.youtube.com/embed/7bKgCbAdpd4?feature=oembed" TargetMode="Externa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ideo" Target="https://www.youtube.com/embed/4JFi82E1Pd0?feature=oembed" TargetMode="Externa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https://www.youtube.com/embed/AHKuZTTVWzQ?feature=oembed" TargetMode="Externa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83AF37-9CAF-4CB5-B0E7-5A90E395D01E}"/>
              </a:ext>
            </a:extLst>
          </p:cNvPr>
          <p:cNvSpPr/>
          <p:nvPr/>
        </p:nvSpPr>
        <p:spPr>
          <a:xfrm rot="16200000">
            <a:off x="2680033" y="-2680033"/>
            <a:ext cx="6858000" cy="12218065"/>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ibbon: Tilted Up 3">
            <a:extLst>
              <a:ext uri="{FF2B5EF4-FFF2-40B4-BE49-F238E27FC236}">
                <a16:creationId xmlns:a16="http://schemas.microsoft.com/office/drawing/2014/main" id="{6CCB7581-E915-41DB-B37C-F4BDE42BA3FC}"/>
              </a:ext>
            </a:extLst>
          </p:cNvPr>
          <p:cNvSpPr/>
          <p:nvPr/>
        </p:nvSpPr>
        <p:spPr>
          <a:xfrm>
            <a:off x="900361" y="721042"/>
            <a:ext cx="10391274" cy="2402105"/>
          </a:xfrm>
          <a:prstGeom prst="ribbon2">
            <a:avLst>
              <a:gd name="adj1" fmla="val 16667"/>
              <a:gd name="adj2" fmla="val 75000"/>
            </a:avLst>
          </a:prstGeom>
          <a:solidFill>
            <a:schemeClr val="accent5">
              <a:lumMod val="60000"/>
              <a:lumOff val="40000"/>
            </a:schemeClr>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5" name="Picture 4" descr="Casking Cream Sans">
            <a:extLst>
              <a:ext uri="{FF2B5EF4-FFF2-40B4-BE49-F238E27FC236}">
                <a16:creationId xmlns:a16="http://schemas.microsoft.com/office/drawing/2014/main" id="{3E3062B8-325F-4C7E-AB52-83D01F0341C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731167" y="854153"/>
            <a:ext cx="6729663" cy="1239342"/>
          </a:xfrm>
          <a:prstGeom prst="rect">
            <a:avLst/>
          </a:prstGeom>
          <a:noFill/>
          <a:ln>
            <a:noFill/>
          </a:ln>
        </p:spPr>
      </p:pic>
      <p:pic>
        <p:nvPicPr>
          <p:cNvPr id="6" name="Picture 5" descr="Hello Brilliant">
            <a:extLst>
              <a:ext uri="{FF2B5EF4-FFF2-40B4-BE49-F238E27FC236}">
                <a16:creationId xmlns:a16="http://schemas.microsoft.com/office/drawing/2014/main" id="{DC3869DD-0352-4650-8772-7E4DA3CCB9C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252912" y="2226606"/>
            <a:ext cx="5686175" cy="381715"/>
          </a:xfrm>
          <a:prstGeom prst="rect">
            <a:avLst/>
          </a:prstGeom>
          <a:noFill/>
          <a:ln>
            <a:noFill/>
          </a:ln>
        </p:spPr>
      </p:pic>
      <p:sp>
        <p:nvSpPr>
          <p:cNvPr id="9" name="Rectangle 8">
            <a:extLst>
              <a:ext uri="{FF2B5EF4-FFF2-40B4-BE49-F238E27FC236}">
                <a16:creationId xmlns:a16="http://schemas.microsoft.com/office/drawing/2014/main" id="{C7DBAEAE-84F5-408C-9F88-CE6D9172E52D}"/>
              </a:ext>
            </a:extLst>
          </p:cNvPr>
          <p:cNvSpPr/>
          <p:nvPr/>
        </p:nvSpPr>
        <p:spPr>
          <a:xfrm>
            <a:off x="2879190" y="3836195"/>
            <a:ext cx="6485750" cy="2585323"/>
          </a:xfrm>
          <a:prstGeom prst="rect">
            <a:avLst/>
          </a:prstGeom>
          <a:noFill/>
        </p:spPr>
        <p:txBody>
          <a:bodyPr wrap="none" lIns="91440" tIns="45720" rIns="91440" bIns="45720">
            <a:spAutoFit/>
          </a:bodyPr>
          <a:lstStyle/>
          <a:p>
            <a:pPr algn="ctr"/>
            <a:r>
              <a:rPr lang="en-US" sz="5400" b="1" cap="none" spc="0" dirty="0">
                <a:ln w="10160">
                  <a:solidFill>
                    <a:schemeClr val="accent1">
                      <a:lumMod val="75000"/>
                    </a:schemeClr>
                  </a:solidFill>
                  <a:prstDash val="solid"/>
                </a:ln>
                <a:solidFill>
                  <a:srgbClr val="FFFFFF"/>
                </a:solidFill>
                <a:effectLst>
                  <a:outerShdw blurRad="38100" dist="22860" dir="5400000" algn="tl" rotWithShape="0">
                    <a:srgbClr val="000000">
                      <a:alpha val="30000"/>
                    </a:srgbClr>
                  </a:outerShdw>
                </a:effectLst>
              </a:rPr>
              <a:t>Wellstone Conference</a:t>
            </a:r>
          </a:p>
          <a:p>
            <a:pPr algn="ctr"/>
            <a:r>
              <a:rPr lang="en-US" sz="2400" b="1" dirty="0">
                <a:ln w="10160">
                  <a:solidFill>
                    <a:schemeClr val="accent1">
                      <a:lumMod val="75000"/>
                    </a:schemeClr>
                  </a:solidFill>
                  <a:prstDash val="solid"/>
                </a:ln>
                <a:solidFill>
                  <a:srgbClr val="FFFFFF"/>
                </a:solidFill>
                <a:effectLst>
                  <a:outerShdw blurRad="38100" dist="22860" dir="5400000" algn="tl" rotWithShape="0">
                    <a:srgbClr val="000000">
                      <a:alpha val="30000"/>
                    </a:srgbClr>
                  </a:outerShdw>
                </a:effectLst>
              </a:rPr>
              <a:t>Saturday July 11</a:t>
            </a:r>
            <a:r>
              <a:rPr lang="en-US" sz="2400" b="1" baseline="30000" dirty="0">
                <a:ln w="10160">
                  <a:solidFill>
                    <a:schemeClr val="accent1">
                      <a:lumMod val="75000"/>
                    </a:schemeClr>
                  </a:solidFill>
                  <a:prstDash val="solid"/>
                </a:ln>
                <a:solidFill>
                  <a:srgbClr val="FFFFFF"/>
                </a:solidFill>
                <a:effectLst>
                  <a:outerShdw blurRad="38100" dist="22860" dir="5400000" algn="tl" rotWithShape="0">
                    <a:srgbClr val="000000">
                      <a:alpha val="30000"/>
                    </a:srgbClr>
                  </a:outerShdw>
                </a:effectLst>
              </a:rPr>
              <a:t>th</a:t>
            </a:r>
            <a:r>
              <a:rPr lang="en-US" sz="2400" b="1" dirty="0">
                <a:ln w="10160">
                  <a:solidFill>
                    <a:schemeClr val="accent1">
                      <a:lumMod val="75000"/>
                    </a:schemeClr>
                  </a:solidFill>
                  <a:prstDash val="solid"/>
                </a:ln>
                <a:solidFill>
                  <a:srgbClr val="FFFFFF"/>
                </a:solidFill>
                <a:effectLst>
                  <a:outerShdw blurRad="38100" dist="22860" dir="5400000" algn="tl" rotWithShape="0">
                    <a:srgbClr val="000000">
                      <a:alpha val="30000"/>
                    </a:srgbClr>
                  </a:outerShdw>
                </a:effectLst>
              </a:rPr>
              <a:t>, 2020</a:t>
            </a:r>
          </a:p>
          <a:p>
            <a:pPr algn="ctr"/>
            <a:endParaRPr lang="en-US" sz="2800" b="1" cap="none" spc="0" dirty="0">
              <a:ln w="10160">
                <a:solidFill>
                  <a:schemeClr val="accent1">
                    <a:lumMod val="75000"/>
                  </a:schemeClr>
                </a:solidFill>
                <a:prstDash val="solid"/>
              </a:ln>
              <a:solidFill>
                <a:srgbClr val="FFFFFF"/>
              </a:solidFill>
              <a:effectLst>
                <a:outerShdw blurRad="38100" dist="22860" dir="5400000" algn="tl" rotWithShape="0">
                  <a:srgbClr val="000000">
                    <a:alpha val="30000"/>
                  </a:srgbClr>
                </a:outerShdw>
              </a:effectLst>
            </a:endParaRPr>
          </a:p>
          <a:p>
            <a:pPr algn="ctr"/>
            <a:r>
              <a:rPr lang="en-US" sz="2800" b="1" dirty="0">
                <a:ln w="10160">
                  <a:solidFill>
                    <a:schemeClr val="accent1">
                      <a:lumMod val="75000"/>
                    </a:schemeClr>
                  </a:solidFill>
                  <a:prstDash val="solid"/>
                </a:ln>
                <a:solidFill>
                  <a:srgbClr val="3333CC"/>
                </a:solidFill>
              </a:rPr>
              <a:t>Katie Laubscher, PT, DPT</a:t>
            </a:r>
          </a:p>
          <a:p>
            <a:pPr algn="ctr"/>
            <a:r>
              <a:rPr lang="en-US" sz="2800" b="1" cap="none" spc="0" dirty="0">
                <a:ln w="10160">
                  <a:solidFill>
                    <a:schemeClr val="accent1">
                      <a:lumMod val="75000"/>
                    </a:schemeClr>
                  </a:solidFill>
                  <a:prstDash val="solid"/>
                </a:ln>
                <a:solidFill>
                  <a:srgbClr val="3333CC"/>
                </a:solidFill>
              </a:rPr>
              <a:t>Chyan Decker, BS</a:t>
            </a:r>
          </a:p>
        </p:txBody>
      </p:sp>
    </p:spTree>
    <p:extLst>
      <p:ext uri="{BB962C8B-B14F-4D97-AF65-F5344CB8AC3E}">
        <p14:creationId xmlns:p14="http://schemas.microsoft.com/office/powerpoint/2010/main" val="451942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52C178-D20B-4B94-9FFF-85803A00357C}"/>
              </a:ext>
            </a:extLst>
          </p:cNvPr>
          <p:cNvSpPr/>
          <p:nvPr/>
        </p:nvSpPr>
        <p:spPr>
          <a:xfrm>
            <a:off x="4618053" y="127883"/>
            <a:ext cx="2843599" cy="923330"/>
          </a:xfrm>
          <a:prstGeom prst="rect">
            <a:avLst/>
          </a:prstGeom>
          <a:noFill/>
        </p:spPr>
        <p:txBody>
          <a:bodyPr wrap="none" lIns="91440" tIns="45720" rIns="91440" bIns="45720">
            <a:spAutoFit/>
          </a:bodyPr>
          <a:lstStyle/>
          <a:p>
            <a:pPr algn="ctr"/>
            <a:r>
              <a:rPr lang="en-US" sz="5400" b="1" cap="none" spc="0" dirty="0">
                <a:ln w="9525">
                  <a:solidFill>
                    <a:srgbClr val="339966"/>
                  </a:solidFill>
                  <a:prstDash val="solid"/>
                </a:ln>
                <a:solidFill>
                  <a:srgbClr val="00CC66"/>
                </a:solidFill>
                <a:effectLst>
                  <a:outerShdw blurRad="12700" dist="38100" dir="2700000" algn="tl" rotWithShape="0">
                    <a:schemeClr val="bg1">
                      <a:lumMod val="50000"/>
                    </a:schemeClr>
                  </a:outerShdw>
                </a:effectLst>
              </a:rPr>
              <a:t>Toilet Lift</a:t>
            </a:r>
          </a:p>
        </p:txBody>
      </p:sp>
      <p:pic>
        <p:nvPicPr>
          <p:cNvPr id="3" name="Online Media 2" title="Toilet Lift">
            <a:hlinkClick r:id="" action="ppaction://media"/>
            <a:extLst>
              <a:ext uri="{FF2B5EF4-FFF2-40B4-BE49-F238E27FC236}">
                <a16:creationId xmlns:a16="http://schemas.microsoft.com/office/drawing/2014/main" id="{65C38095-0ACF-4250-8D09-7DEE4B1690FC}"/>
              </a:ext>
            </a:extLst>
          </p:cNvPr>
          <p:cNvPicPr>
            <a:picLocks noRot="1" noChangeAspect="1"/>
          </p:cNvPicPr>
          <p:nvPr>
            <a:videoFile r:link="rId1"/>
          </p:nvPr>
        </p:nvPicPr>
        <p:blipFill>
          <a:blip r:embed="rId4"/>
          <a:stretch>
            <a:fillRect/>
          </a:stretch>
        </p:blipFill>
        <p:spPr>
          <a:xfrm>
            <a:off x="1235242" y="1117385"/>
            <a:ext cx="9721516" cy="5468353"/>
          </a:xfrm>
          <a:prstGeom prst="rect">
            <a:avLst/>
          </a:prstGeom>
        </p:spPr>
      </p:pic>
    </p:spTree>
    <p:extLst>
      <p:ext uri="{BB962C8B-B14F-4D97-AF65-F5344CB8AC3E}">
        <p14:creationId xmlns:p14="http://schemas.microsoft.com/office/powerpoint/2010/main" val="126544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5" name="Rectangle 11">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A2891F3-6E4D-407C-80DB-CF9B8821C19C}"/>
              </a:ext>
            </a:extLst>
          </p:cNvPr>
          <p:cNvSpPr/>
          <p:nvPr/>
        </p:nvSpPr>
        <p:spPr>
          <a:xfrm>
            <a:off x="527538" y="4756638"/>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cap="none" spc="0" dirty="0">
                <a:ln w="0">
                  <a:solidFill>
                    <a:srgbClr val="FF66CC"/>
                  </a:solidFill>
                </a:ln>
                <a:solidFill>
                  <a:srgbClr val="FF99CC"/>
                </a:solidFill>
                <a:effectLst>
                  <a:outerShdw blurRad="38100" dist="19050" dir="2700000" algn="tl" rotWithShape="0">
                    <a:schemeClr val="dk1">
                      <a:alpha val="40000"/>
                    </a:schemeClr>
                  </a:outerShdw>
                </a:effectLst>
                <a:latin typeface="+mj-lt"/>
                <a:ea typeface="+mj-ea"/>
                <a:cs typeface="+mj-cs"/>
              </a:rPr>
              <a:t>Category: Girl Hacks</a:t>
            </a:r>
          </a:p>
        </p:txBody>
      </p:sp>
      <p:pic>
        <p:nvPicPr>
          <p:cNvPr id="5" name="Picture 4" descr="A person wearing a dress&#10;&#10;Description automatically generated">
            <a:extLst>
              <a:ext uri="{FF2B5EF4-FFF2-40B4-BE49-F238E27FC236}">
                <a16:creationId xmlns:a16="http://schemas.microsoft.com/office/drawing/2014/main" id="{017DFBE4-F1BF-488E-A722-CCD4A49DDDA9}"/>
              </a:ext>
            </a:extLst>
          </p:cNvPr>
          <p:cNvPicPr>
            <a:picLocks noChangeAspect="1"/>
          </p:cNvPicPr>
          <p:nvPr/>
        </p:nvPicPr>
        <p:blipFill>
          <a:blip r:embed="rId3"/>
          <a:stretch>
            <a:fillRect/>
          </a:stretch>
        </p:blipFill>
        <p:spPr>
          <a:xfrm>
            <a:off x="320040" y="323726"/>
            <a:ext cx="3425609" cy="3965646"/>
          </a:xfrm>
          <a:prstGeom prst="rect">
            <a:avLst/>
          </a:prstGeom>
        </p:spPr>
      </p:pic>
      <p:pic>
        <p:nvPicPr>
          <p:cNvPr id="4" name="Picture 3" descr="A picture containing sitting, pair, purple, table&#10;&#10;Description automatically generated">
            <a:extLst>
              <a:ext uri="{FF2B5EF4-FFF2-40B4-BE49-F238E27FC236}">
                <a16:creationId xmlns:a16="http://schemas.microsoft.com/office/drawing/2014/main" id="{A28365AA-F507-4063-9B18-C834802A30E8}"/>
              </a:ext>
            </a:extLst>
          </p:cNvPr>
          <p:cNvPicPr>
            <a:picLocks noChangeAspect="1"/>
          </p:cNvPicPr>
          <p:nvPr/>
        </p:nvPicPr>
        <p:blipFill>
          <a:blip r:embed="rId4"/>
          <a:stretch>
            <a:fillRect/>
          </a:stretch>
        </p:blipFill>
        <p:spPr>
          <a:xfrm>
            <a:off x="4385729" y="589887"/>
            <a:ext cx="3433324" cy="3433324"/>
          </a:xfrm>
          <a:prstGeom prst="rect">
            <a:avLst/>
          </a:prstGeom>
        </p:spPr>
      </p:pic>
      <p:cxnSp>
        <p:nvCxnSpPr>
          <p:cNvPr id="14" name="Straight Connector 13">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indoor, table, sitting, diaper&#10;&#10;Description automatically generated">
            <a:extLst>
              <a:ext uri="{FF2B5EF4-FFF2-40B4-BE49-F238E27FC236}">
                <a16:creationId xmlns:a16="http://schemas.microsoft.com/office/drawing/2014/main" id="{86651EBA-2DA0-4256-B911-A52F5056809B}"/>
              </a:ext>
            </a:extLst>
          </p:cNvPr>
          <p:cNvPicPr>
            <a:picLocks noChangeAspect="1"/>
          </p:cNvPicPr>
          <p:nvPr/>
        </p:nvPicPr>
        <p:blipFill rotWithShape="1">
          <a:blip r:embed="rId5"/>
          <a:srcRect b="9850"/>
          <a:stretch/>
        </p:blipFill>
        <p:spPr>
          <a:xfrm>
            <a:off x="8482143" y="330045"/>
            <a:ext cx="3359079" cy="3997637"/>
          </a:xfrm>
          <a:prstGeom prst="rect">
            <a:avLst/>
          </a:prstGeom>
        </p:spPr>
      </p:pic>
      <p:cxnSp>
        <p:nvCxnSpPr>
          <p:cNvPr id="16" name="Straight Connector 15">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822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F96E978-5A31-480C-A021-11E0D5780407-L0-001">
            <a:extLst>
              <a:ext uri="{FF2B5EF4-FFF2-40B4-BE49-F238E27FC236}">
                <a16:creationId xmlns:a16="http://schemas.microsoft.com/office/drawing/2014/main" id="{4350A875-6C05-48D7-B27F-4A10FE9861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77005" y="2096295"/>
            <a:ext cx="4883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40AB3FCC-6939-4484-B552-6DEF64747B9B-L0-001">
            <a:extLst>
              <a:ext uri="{FF2B5EF4-FFF2-40B4-BE49-F238E27FC236}">
                <a16:creationId xmlns:a16="http://schemas.microsoft.com/office/drawing/2014/main" id="{9AC52B3D-3DE9-4BD6-A65B-7987C0AD27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978274" y="2096294"/>
            <a:ext cx="4883151"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7DA172E-D3E3-4E25-AC26-DE54FFA5ACCD}"/>
              </a:ext>
            </a:extLst>
          </p:cNvPr>
          <p:cNvSpPr/>
          <p:nvPr/>
        </p:nvSpPr>
        <p:spPr>
          <a:xfrm>
            <a:off x="1433541" y="360492"/>
            <a:ext cx="6310254" cy="923330"/>
          </a:xfrm>
          <a:prstGeom prst="rect">
            <a:avLst/>
          </a:prstGeom>
          <a:noFill/>
        </p:spPr>
        <p:txBody>
          <a:bodyPr wrap="none" lIns="91440" tIns="45720" rIns="91440" bIns="45720">
            <a:spAutoFit/>
          </a:bodyPr>
          <a:lstStyle/>
          <a:p>
            <a:pPr algn="ctr"/>
            <a:r>
              <a:rPr lang="en-US" sz="5400" b="1" cap="none" spc="0" dirty="0">
                <a:ln w="9525">
                  <a:solidFill>
                    <a:schemeClr val="accent6">
                      <a:lumMod val="75000"/>
                    </a:schemeClr>
                  </a:solidFill>
                  <a:prstDash val="solid"/>
                </a:ln>
                <a:solidFill>
                  <a:schemeClr val="accent6">
                    <a:lumMod val="60000"/>
                    <a:lumOff val="40000"/>
                  </a:schemeClr>
                </a:solidFill>
                <a:effectLst>
                  <a:outerShdw blurRad="12700" dist="38100" dir="2700000" algn="tl" rotWithShape="0">
                    <a:schemeClr val="bg1">
                      <a:lumMod val="50000"/>
                    </a:schemeClr>
                  </a:outerShdw>
                </a:effectLst>
              </a:rPr>
              <a:t>Razor Extension Hack</a:t>
            </a:r>
          </a:p>
        </p:txBody>
      </p:sp>
      <p:sp>
        <p:nvSpPr>
          <p:cNvPr id="3" name="TextBox 2">
            <a:extLst>
              <a:ext uri="{FF2B5EF4-FFF2-40B4-BE49-F238E27FC236}">
                <a16:creationId xmlns:a16="http://schemas.microsoft.com/office/drawing/2014/main" id="{79C3473C-CAB7-4E2A-ACF3-D6565A811A7E}"/>
              </a:ext>
            </a:extLst>
          </p:cNvPr>
          <p:cNvSpPr txBox="1"/>
          <p:nvPr/>
        </p:nvSpPr>
        <p:spPr>
          <a:xfrm>
            <a:off x="8959516" y="2205789"/>
            <a:ext cx="2799095" cy="3785652"/>
          </a:xfrm>
          <a:prstGeom prst="rect">
            <a:avLst/>
          </a:prstGeom>
          <a:noFill/>
        </p:spPr>
        <p:txBody>
          <a:bodyPr wrap="square" rtlCol="0">
            <a:spAutoFit/>
          </a:bodyPr>
          <a:lstStyle/>
          <a:p>
            <a:r>
              <a:rPr lang="en-US" sz="2400" dirty="0"/>
              <a:t>“I repurposed a shower sponge handle with a razor attached to it with clear packing tape. It helps me to be independent with personal care.”</a:t>
            </a:r>
          </a:p>
          <a:p>
            <a:endParaRPr lang="en-US" sz="2400" dirty="0"/>
          </a:p>
          <a:p>
            <a:pPr algn="r"/>
            <a:r>
              <a:rPr lang="en-US" sz="2400" dirty="0"/>
              <a:t>-From Lisa</a:t>
            </a:r>
          </a:p>
        </p:txBody>
      </p:sp>
    </p:spTree>
    <p:extLst>
      <p:ext uri="{BB962C8B-B14F-4D97-AF65-F5344CB8AC3E}">
        <p14:creationId xmlns:p14="http://schemas.microsoft.com/office/powerpoint/2010/main" val="2929301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4pcs Urination Toilet Urinal Device Portable Female Women Go Girl ...">
            <a:extLst>
              <a:ext uri="{FF2B5EF4-FFF2-40B4-BE49-F238E27FC236}">
                <a16:creationId xmlns:a16="http://schemas.microsoft.com/office/drawing/2014/main" id="{49B91212-80E0-47E3-BF08-03358E8124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786" r="55469" b="13607"/>
          <a:stretch/>
        </p:blipFill>
        <p:spPr bwMode="auto">
          <a:xfrm>
            <a:off x="755647" y="3696637"/>
            <a:ext cx="1963862" cy="28051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6B2A106-92C8-4C06-BB5F-76C17702079C}"/>
              </a:ext>
            </a:extLst>
          </p:cNvPr>
          <p:cNvPicPr>
            <a:picLocks noChangeAspect="1"/>
          </p:cNvPicPr>
          <p:nvPr/>
        </p:nvPicPr>
        <p:blipFill rotWithShape="1">
          <a:blip r:embed="rId4"/>
          <a:srcRect r="78941" b="76626"/>
          <a:stretch/>
        </p:blipFill>
        <p:spPr>
          <a:xfrm>
            <a:off x="2396083" y="5762625"/>
            <a:ext cx="852488" cy="1095375"/>
          </a:xfrm>
          <a:prstGeom prst="rect">
            <a:avLst/>
          </a:prstGeom>
        </p:spPr>
      </p:pic>
      <p:pic>
        <p:nvPicPr>
          <p:cNvPr id="3" name="Picture 2">
            <a:extLst>
              <a:ext uri="{FF2B5EF4-FFF2-40B4-BE49-F238E27FC236}">
                <a16:creationId xmlns:a16="http://schemas.microsoft.com/office/drawing/2014/main" id="{D594D0C0-9C5E-43EA-9ABA-5B84B00EF05F}"/>
              </a:ext>
            </a:extLst>
          </p:cNvPr>
          <p:cNvPicPr>
            <a:picLocks noChangeAspect="1"/>
          </p:cNvPicPr>
          <p:nvPr/>
        </p:nvPicPr>
        <p:blipFill>
          <a:blip r:embed="rId5"/>
          <a:stretch>
            <a:fillRect/>
          </a:stretch>
        </p:blipFill>
        <p:spPr>
          <a:xfrm>
            <a:off x="3015698" y="3874293"/>
            <a:ext cx="5658188" cy="2188653"/>
          </a:xfrm>
          <a:prstGeom prst="rect">
            <a:avLst/>
          </a:prstGeom>
        </p:spPr>
      </p:pic>
      <p:sp>
        <p:nvSpPr>
          <p:cNvPr id="7" name="Rectangle 6">
            <a:extLst>
              <a:ext uri="{FF2B5EF4-FFF2-40B4-BE49-F238E27FC236}">
                <a16:creationId xmlns:a16="http://schemas.microsoft.com/office/drawing/2014/main" id="{82D206F6-DDFE-4B05-94C8-35EAB13035FC}"/>
              </a:ext>
            </a:extLst>
          </p:cNvPr>
          <p:cNvSpPr/>
          <p:nvPr/>
        </p:nvSpPr>
        <p:spPr>
          <a:xfrm>
            <a:off x="526073" y="169411"/>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cap="none" spc="0" dirty="0">
                <a:ln w="0">
                  <a:solidFill>
                    <a:srgbClr val="FF66CC"/>
                  </a:solidFill>
                </a:ln>
                <a:solidFill>
                  <a:srgbClr val="FF99CC"/>
                </a:solidFill>
                <a:effectLst>
                  <a:outerShdw blurRad="38100" dist="19050" dir="2700000" algn="tl" rotWithShape="0">
                    <a:schemeClr val="dk1">
                      <a:alpha val="40000"/>
                    </a:schemeClr>
                  </a:outerShdw>
                </a:effectLst>
                <a:latin typeface="+mj-lt"/>
                <a:ea typeface="+mj-ea"/>
                <a:cs typeface="+mj-cs"/>
              </a:rPr>
              <a:t>Go Girl Pee Funnel</a:t>
            </a:r>
          </a:p>
        </p:txBody>
      </p:sp>
      <p:pic>
        <p:nvPicPr>
          <p:cNvPr id="5" name="Picture 4">
            <a:extLst>
              <a:ext uri="{FF2B5EF4-FFF2-40B4-BE49-F238E27FC236}">
                <a16:creationId xmlns:a16="http://schemas.microsoft.com/office/drawing/2014/main" id="{D57E7CA1-A48B-41AE-B823-5BD9D9E38784}"/>
              </a:ext>
            </a:extLst>
          </p:cNvPr>
          <p:cNvPicPr>
            <a:picLocks noChangeAspect="1"/>
          </p:cNvPicPr>
          <p:nvPr/>
        </p:nvPicPr>
        <p:blipFill>
          <a:blip r:embed="rId6"/>
          <a:stretch>
            <a:fillRect/>
          </a:stretch>
        </p:blipFill>
        <p:spPr>
          <a:xfrm>
            <a:off x="8867040" y="3449211"/>
            <a:ext cx="3052545" cy="3052545"/>
          </a:xfrm>
          <a:prstGeom prst="rect">
            <a:avLst/>
          </a:prstGeom>
        </p:spPr>
      </p:pic>
      <p:sp>
        <p:nvSpPr>
          <p:cNvPr id="6" name="TextBox 5">
            <a:extLst>
              <a:ext uri="{FF2B5EF4-FFF2-40B4-BE49-F238E27FC236}">
                <a16:creationId xmlns:a16="http://schemas.microsoft.com/office/drawing/2014/main" id="{37E0AE86-9A04-4952-A18F-FCD8B0C9797B}"/>
              </a:ext>
            </a:extLst>
          </p:cNvPr>
          <p:cNvSpPr txBox="1"/>
          <p:nvPr/>
        </p:nvSpPr>
        <p:spPr>
          <a:xfrm>
            <a:off x="1352487" y="1267371"/>
            <a:ext cx="9487026" cy="2308324"/>
          </a:xfrm>
          <a:prstGeom prst="rect">
            <a:avLst/>
          </a:prstGeom>
          <a:noFill/>
        </p:spPr>
        <p:txBody>
          <a:bodyPr wrap="square" rtlCol="0">
            <a:spAutoFit/>
          </a:bodyPr>
          <a:lstStyle/>
          <a:p>
            <a:r>
              <a:rPr lang="en-US" dirty="0"/>
              <a:t>“The Go Girl is something that I always keep handy, in case I need to use the restroom when I’m away from home and the restroom isn’t accessible enough for me.  It allows females to conveniently pee while standing.  I used this for a year or two in my home before I had my toilet lift to save time and energy.  Many females in the group have benefited from having these funnels, and several of my friends without MD also keep them in their hiking backpacks for convenience when they are hiking.  I recommend practicing with them in the comfort of your home a few times to help feel confident using them when out.”</a:t>
            </a:r>
          </a:p>
          <a:p>
            <a:pPr algn="r"/>
            <a:r>
              <a:rPr lang="en-US" dirty="0"/>
              <a:t>-From Julie</a:t>
            </a:r>
          </a:p>
        </p:txBody>
      </p:sp>
    </p:spTree>
    <p:extLst>
      <p:ext uri="{BB962C8B-B14F-4D97-AF65-F5344CB8AC3E}">
        <p14:creationId xmlns:p14="http://schemas.microsoft.com/office/powerpoint/2010/main" val="3757310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9F80AEE5-AF41-43BB-8379-FFACE0A38D77-L0-001">
            <a:extLst>
              <a:ext uri="{FF2B5EF4-FFF2-40B4-BE49-F238E27FC236}">
                <a16:creationId xmlns:a16="http://schemas.microsoft.com/office/drawing/2014/main" id="{DA6C8872-BA4D-485C-BC01-9B35A78940C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5100" y="1294309"/>
            <a:ext cx="3501988" cy="267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D285A171-4D2B-47FF-810B-CF4990F8AAFE-L0-001">
            <a:extLst>
              <a:ext uri="{FF2B5EF4-FFF2-40B4-BE49-F238E27FC236}">
                <a16:creationId xmlns:a16="http://schemas.microsoft.com/office/drawing/2014/main" id="{39DD4267-D85D-4AED-8166-074967CE46B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210324" y="1290393"/>
            <a:ext cx="3507106" cy="268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577AF621-DEB3-499C-8161-615E539716BD-L0-001">
            <a:extLst>
              <a:ext uri="{FF2B5EF4-FFF2-40B4-BE49-F238E27FC236}">
                <a16:creationId xmlns:a16="http://schemas.microsoft.com/office/drawing/2014/main" id="{89C9B0B7-7133-4293-991F-0D7C81A7785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920666" y="1294309"/>
            <a:ext cx="3644589" cy="267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953A0BC-66AD-4FA5-A4FE-9B90C1EA2400}"/>
              </a:ext>
            </a:extLst>
          </p:cNvPr>
          <p:cNvSpPr txBox="1"/>
          <p:nvPr/>
        </p:nvSpPr>
        <p:spPr>
          <a:xfrm>
            <a:off x="705326" y="4245644"/>
            <a:ext cx="10781347" cy="2523768"/>
          </a:xfrm>
          <a:prstGeom prst="rect">
            <a:avLst/>
          </a:prstGeom>
          <a:noFill/>
        </p:spPr>
        <p:txBody>
          <a:bodyPr wrap="square" rtlCol="0">
            <a:spAutoFit/>
          </a:bodyPr>
          <a:lstStyle/>
          <a:p>
            <a:r>
              <a:rPr lang="en-US" sz="2000" dirty="0"/>
              <a:t>“Here is a hack for wearing Velcro shoes over AFOs or SMOs that won’t fit all the way over the brace. This way girls who want to wear prettier shoes aren’t limited to tennis shoes only!</a:t>
            </a:r>
          </a:p>
          <a:p>
            <a:r>
              <a:rPr lang="en-US" sz="2000" dirty="0"/>
              <a:t> </a:t>
            </a:r>
          </a:p>
          <a:p>
            <a:r>
              <a:rPr lang="en-US" sz="2000" dirty="0"/>
              <a:t>Take both sides of sticky backed Velcro strips cut to about an inch or so’s length. Push the sticky backs together and attach the Velcro to either side of the shoe’s Velcro to make it extend across the brace.”</a:t>
            </a:r>
          </a:p>
          <a:p>
            <a:pPr algn="r"/>
            <a:endParaRPr lang="en-US" sz="2000" dirty="0"/>
          </a:p>
          <a:p>
            <a:pPr algn="r"/>
            <a:r>
              <a:rPr lang="en-US" sz="2000" dirty="0"/>
              <a:t>-From Caroline, Mom of Kinsley  </a:t>
            </a:r>
          </a:p>
          <a:p>
            <a:endParaRPr lang="en-US" dirty="0"/>
          </a:p>
        </p:txBody>
      </p:sp>
      <p:sp>
        <p:nvSpPr>
          <p:cNvPr id="4" name="Rectangle 3">
            <a:extLst>
              <a:ext uri="{FF2B5EF4-FFF2-40B4-BE49-F238E27FC236}">
                <a16:creationId xmlns:a16="http://schemas.microsoft.com/office/drawing/2014/main" id="{E18C8478-0A6E-4939-AEF1-244FBD89A071}"/>
              </a:ext>
            </a:extLst>
          </p:cNvPr>
          <p:cNvSpPr/>
          <p:nvPr/>
        </p:nvSpPr>
        <p:spPr>
          <a:xfrm>
            <a:off x="2628324" y="154245"/>
            <a:ext cx="6531718" cy="923330"/>
          </a:xfrm>
          <a:prstGeom prst="rect">
            <a:avLst/>
          </a:prstGeom>
          <a:noFill/>
        </p:spPr>
        <p:txBody>
          <a:bodyPr wrap="square" lIns="91440" tIns="45720" rIns="91440" bIns="45720">
            <a:spAutoFit/>
          </a:bodyPr>
          <a:lstStyle/>
          <a:p>
            <a:pPr algn="ctr"/>
            <a:r>
              <a:rPr lang="en-US" sz="5400" b="1" cap="none" spc="0" dirty="0">
                <a:ln w="9525">
                  <a:solidFill>
                    <a:srgbClr val="FF3399"/>
                  </a:solidFill>
                  <a:prstDash val="solid"/>
                </a:ln>
                <a:solidFill>
                  <a:srgbClr val="FF66CC"/>
                </a:solidFill>
                <a:effectLst>
                  <a:outerShdw blurRad="12700" dist="38100" dir="2700000" algn="tl" rotWithShape="0">
                    <a:schemeClr val="bg1">
                      <a:lumMod val="50000"/>
                    </a:schemeClr>
                  </a:outerShdw>
                </a:effectLst>
              </a:rPr>
              <a:t>AFO/SMO Velcro Hack</a:t>
            </a:r>
          </a:p>
        </p:txBody>
      </p:sp>
    </p:spTree>
    <p:extLst>
      <p:ext uri="{BB962C8B-B14F-4D97-AF65-F5344CB8AC3E}">
        <p14:creationId xmlns:p14="http://schemas.microsoft.com/office/powerpoint/2010/main" val="3655714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D70052-E48E-4D66-A25F-55A7B8EA3221}"/>
              </a:ext>
            </a:extLst>
          </p:cNvPr>
          <p:cNvSpPr/>
          <p:nvPr/>
        </p:nvSpPr>
        <p:spPr>
          <a:xfrm>
            <a:off x="642996" y="4571216"/>
            <a:ext cx="10906008" cy="111541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kern="1200" dirty="0">
                <a:ln w="9525">
                  <a:solidFill>
                    <a:schemeClr val="accent5">
                      <a:lumMod val="75000"/>
                    </a:schemeClr>
                  </a:solidFill>
                  <a:prstDash val="solid"/>
                </a:ln>
                <a:solidFill>
                  <a:srgbClr val="3399FF"/>
                </a:solidFill>
                <a:effectLst>
                  <a:outerShdw blurRad="12700" dist="38100" dir="2700000" algn="tl" rotWithShape="0">
                    <a:schemeClr val="bg1">
                      <a:lumMod val="50000"/>
                    </a:schemeClr>
                  </a:outerShdw>
                </a:effectLst>
                <a:latin typeface="+mj-lt"/>
                <a:ea typeface="+mj-ea"/>
                <a:cs typeface="+mj-cs"/>
              </a:rPr>
              <a:t>Moving Around the Home</a:t>
            </a:r>
            <a:r>
              <a:rPr lang="en-US" sz="6000" b="1" kern="1200" cap="none" spc="0" dirty="0">
                <a:ln w="9525">
                  <a:solidFill>
                    <a:schemeClr val="accent5">
                      <a:lumMod val="75000"/>
                    </a:schemeClr>
                  </a:solidFill>
                  <a:prstDash val="solid"/>
                </a:ln>
                <a:solidFill>
                  <a:srgbClr val="3399FF"/>
                </a:solidFill>
                <a:effectLst>
                  <a:outerShdw blurRad="12700" dist="38100" dir="2700000" algn="tl" rotWithShape="0">
                    <a:schemeClr val="bg1">
                      <a:lumMod val="50000"/>
                    </a:schemeClr>
                  </a:outerShdw>
                </a:effectLst>
                <a:latin typeface="+mj-lt"/>
                <a:ea typeface="+mj-ea"/>
                <a:cs typeface="+mj-cs"/>
              </a:rPr>
              <a:t> </a:t>
            </a:r>
          </a:p>
        </p:txBody>
      </p:sp>
      <p:pic>
        <p:nvPicPr>
          <p:cNvPr id="3" name="Picture 2" descr="A picture containing transport, handcart, metal, chair&#10;&#10;Description automatically generated">
            <a:extLst>
              <a:ext uri="{FF2B5EF4-FFF2-40B4-BE49-F238E27FC236}">
                <a16:creationId xmlns:a16="http://schemas.microsoft.com/office/drawing/2014/main" id="{B7EB4784-C05D-46E6-8AC7-0058CB7CE9D6}"/>
              </a:ext>
            </a:extLst>
          </p:cNvPr>
          <p:cNvPicPr>
            <a:picLocks noChangeAspect="1"/>
          </p:cNvPicPr>
          <p:nvPr/>
        </p:nvPicPr>
        <p:blipFill rotWithShape="1">
          <a:blip r:embed="rId3"/>
          <a:srcRect r="3461" b="-5"/>
          <a:stretch/>
        </p:blipFill>
        <p:spPr>
          <a:xfrm>
            <a:off x="321628" y="320511"/>
            <a:ext cx="3794760" cy="3930978"/>
          </a:xfrm>
          <a:prstGeom prst="rect">
            <a:avLst/>
          </a:prstGeom>
        </p:spPr>
      </p:pic>
      <p:pic>
        <p:nvPicPr>
          <p:cNvPr id="5" name="Picture 4" descr="A blue and white surface&#10;&#10;Description automatically generated">
            <a:extLst>
              <a:ext uri="{FF2B5EF4-FFF2-40B4-BE49-F238E27FC236}">
                <a16:creationId xmlns:a16="http://schemas.microsoft.com/office/drawing/2014/main" id="{26358513-DAAD-43BC-A97C-E465A0197681}"/>
              </a:ext>
            </a:extLst>
          </p:cNvPr>
          <p:cNvPicPr>
            <a:picLocks noChangeAspect="1"/>
          </p:cNvPicPr>
          <p:nvPr/>
        </p:nvPicPr>
        <p:blipFill rotWithShape="1">
          <a:blip r:embed="rId4"/>
          <a:srcRect r="3461" b="-5"/>
          <a:stretch/>
        </p:blipFill>
        <p:spPr>
          <a:xfrm>
            <a:off x="4198385" y="320511"/>
            <a:ext cx="3794760" cy="3930978"/>
          </a:xfrm>
          <a:prstGeom prst="rect">
            <a:avLst/>
          </a:prstGeom>
        </p:spPr>
      </p:pic>
      <p:pic>
        <p:nvPicPr>
          <p:cNvPr id="4" name="Picture 3" descr="A close up of a window&#10;&#10;Description automatically generated">
            <a:extLst>
              <a:ext uri="{FF2B5EF4-FFF2-40B4-BE49-F238E27FC236}">
                <a16:creationId xmlns:a16="http://schemas.microsoft.com/office/drawing/2014/main" id="{9BA41568-B3FF-4611-99B9-773F4A841349}"/>
              </a:ext>
            </a:extLst>
          </p:cNvPr>
          <p:cNvPicPr>
            <a:picLocks noChangeAspect="1"/>
          </p:cNvPicPr>
          <p:nvPr/>
        </p:nvPicPr>
        <p:blipFill rotWithShape="1">
          <a:blip r:embed="rId5"/>
          <a:srcRect l="21289" r="6308" b="-2"/>
          <a:stretch/>
        </p:blipFill>
        <p:spPr>
          <a:xfrm>
            <a:off x="8075142" y="320511"/>
            <a:ext cx="3794760" cy="3930978"/>
          </a:xfrm>
          <a:prstGeom prst="rect">
            <a:avLst/>
          </a:prstGeom>
        </p:spPr>
      </p:pic>
      <p:cxnSp>
        <p:nvCxnSpPr>
          <p:cNvPr id="23" name="Straight Connector 14">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842120D-1B97-4209-9D09-961D583AA787}"/>
              </a:ext>
            </a:extLst>
          </p:cNvPr>
          <p:cNvSpPr/>
          <p:nvPr/>
        </p:nvSpPr>
        <p:spPr>
          <a:xfrm>
            <a:off x="5138932" y="5870782"/>
            <a:ext cx="1913665"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Hacks by Andrea</a:t>
            </a:r>
          </a:p>
        </p:txBody>
      </p:sp>
    </p:spTree>
    <p:extLst>
      <p:ext uri="{BB962C8B-B14F-4D97-AF65-F5344CB8AC3E}">
        <p14:creationId xmlns:p14="http://schemas.microsoft.com/office/powerpoint/2010/main" val="203342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droom with a bed and a chair&#10;&#10;Description automatically generated">
            <a:extLst>
              <a:ext uri="{FF2B5EF4-FFF2-40B4-BE49-F238E27FC236}">
                <a16:creationId xmlns:a16="http://schemas.microsoft.com/office/drawing/2014/main" id="{EA762614-24CF-484B-AAAA-E407DF650A3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536" t="20900" r="9733" b="3340"/>
          <a:stretch/>
        </p:blipFill>
        <p:spPr>
          <a:xfrm rot="5400000">
            <a:off x="7740755" y="2222271"/>
            <a:ext cx="4868783" cy="3343901"/>
          </a:xfrm>
          <a:prstGeom prst="rect">
            <a:avLst/>
          </a:prstGeom>
        </p:spPr>
      </p:pic>
      <p:pic>
        <p:nvPicPr>
          <p:cNvPr id="5" name="Picture 4" descr="Food cooking in an oven&#10;&#10;Description automatically generated">
            <a:extLst>
              <a:ext uri="{FF2B5EF4-FFF2-40B4-BE49-F238E27FC236}">
                <a16:creationId xmlns:a16="http://schemas.microsoft.com/office/drawing/2014/main" id="{E4166EDF-EEAC-4C34-9766-8B396674836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476" r="6179"/>
          <a:stretch/>
        </p:blipFill>
        <p:spPr>
          <a:xfrm rot="5400000">
            <a:off x="7077" y="1797657"/>
            <a:ext cx="4780548" cy="4104895"/>
          </a:xfrm>
          <a:prstGeom prst="rect">
            <a:avLst/>
          </a:prstGeom>
        </p:spPr>
      </p:pic>
      <p:sp>
        <p:nvSpPr>
          <p:cNvPr id="6" name="Rectangle 5">
            <a:extLst>
              <a:ext uri="{FF2B5EF4-FFF2-40B4-BE49-F238E27FC236}">
                <a16:creationId xmlns:a16="http://schemas.microsoft.com/office/drawing/2014/main" id="{EDF3DCDE-22ED-4128-A766-E2F6FD7A75A0}"/>
              </a:ext>
            </a:extLst>
          </p:cNvPr>
          <p:cNvSpPr/>
          <p:nvPr/>
        </p:nvSpPr>
        <p:spPr>
          <a:xfrm>
            <a:off x="2925766" y="176009"/>
            <a:ext cx="5971507" cy="923330"/>
          </a:xfrm>
          <a:prstGeom prst="rect">
            <a:avLst/>
          </a:prstGeom>
          <a:noFill/>
        </p:spPr>
        <p:txBody>
          <a:bodyPr wrap="none" lIns="91440" tIns="45720" rIns="91440" bIns="45720">
            <a:spAutoFit/>
          </a:bodyPr>
          <a:lstStyle/>
          <a:p>
            <a:pPr algn="ctr"/>
            <a:r>
              <a:rPr lang="en-US" sz="5400" b="1" cap="none" spc="0" dirty="0">
                <a:ln w="9525">
                  <a:solidFill>
                    <a:schemeClr val="accent2">
                      <a:lumMod val="50000"/>
                    </a:schemeClr>
                  </a:solidFill>
                  <a:prstDash val="solid"/>
                </a:ln>
                <a:solidFill>
                  <a:schemeClr val="accent2">
                    <a:lumMod val="75000"/>
                  </a:schemeClr>
                </a:solidFill>
                <a:effectLst>
                  <a:outerShdw blurRad="12700" dist="38100" dir="2700000" algn="tl" rotWithShape="0">
                    <a:schemeClr val="bg1">
                      <a:lumMod val="50000"/>
                    </a:schemeClr>
                  </a:outerShdw>
                </a:effectLst>
              </a:rPr>
              <a:t>Shopping Cart Hack:</a:t>
            </a:r>
          </a:p>
        </p:txBody>
      </p:sp>
      <p:sp>
        <p:nvSpPr>
          <p:cNvPr id="7" name="TextBox 6">
            <a:extLst>
              <a:ext uri="{FF2B5EF4-FFF2-40B4-BE49-F238E27FC236}">
                <a16:creationId xmlns:a16="http://schemas.microsoft.com/office/drawing/2014/main" id="{272D287D-BF4C-40F1-953A-98ECE336E5DC}"/>
              </a:ext>
            </a:extLst>
          </p:cNvPr>
          <p:cNvSpPr txBox="1"/>
          <p:nvPr/>
        </p:nvSpPr>
        <p:spPr>
          <a:xfrm>
            <a:off x="4647697" y="1527299"/>
            <a:ext cx="3657601" cy="4801314"/>
          </a:xfrm>
          <a:prstGeom prst="rect">
            <a:avLst/>
          </a:prstGeom>
          <a:noFill/>
        </p:spPr>
        <p:txBody>
          <a:bodyPr wrap="square" rtlCol="0">
            <a:spAutoFit/>
          </a:bodyPr>
          <a:lstStyle/>
          <a:p>
            <a:r>
              <a:rPr lang="en-US" dirty="0"/>
              <a:t>“This is a small shopping cart I bought at Staples probably 5 years ago. It was my best purchase!! It has definitely helped me continue to live independently. Initially I used it just for stability when walking around my apartment. It was sturdy, the bar was at the right height for me and it was heavier to push than a walker which I liked. Now, I use it for everything! It is super functional. I put literally everything in it from laundry, to groceries, to meals, to anything I need when going from point A to point B while walking, instead of using my wheelchair.”</a:t>
            </a:r>
          </a:p>
          <a:p>
            <a:pPr algn="r"/>
            <a:r>
              <a:rPr lang="en-US" dirty="0"/>
              <a:t>-From Andrea</a:t>
            </a:r>
          </a:p>
        </p:txBody>
      </p:sp>
    </p:spTree>
    <p:extLst>
      <p:ext uri="{BB962C8B-B14F-4D97-AF65-F5344CB8AC3E}">
        <p14:creationId xmlns:p14="http://schemas.microsoft.com/office/powerpoint/2010/main" val="2964922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IMG 4211 1">
            <a:hlinkClick r:id="" action="ppaction://media"/>
            <a:extLst>
              <a:ext uri="{FF2B5EF4-FFF2-40B4-BE49-F238E27FC236}">
                <a16:creationId xmlns:a16="http://schemas.microsoft.com/office/drawing/2014/main" id="{ECE0F435-E52D-43A3-854D-786E5C154DF7}"/>
              </a:ext>
            </a:extLst>
          </p:cNvPr>
          <p:cNvPicPr>
            <a:picLocks noRot="1" noChangeAspect="1"/>
          </p:cNvPicPr>
          <p:nvPr>
            <a:videoFile r:link="rId1"/>
          </p:nvPr>
        </p:nvPicPr>
        <p:blipFill>
          <a:blip r:embed="rId4"/>
          <a:stretch>
            <a:fillRect/>
          </a:stretch>
        </p:blipFill>
        <p:spPr>
          <a:xfrm>
            <a:off x="2081463" y="815138"/>
            <a:ext cx="8029074" cy="4516354"/>
          </a:xfrm>
          <a:prstGeom prst="rect">
            <a:avLst/>
          </a:prstGeom>
        </p:spPr>
      </p:pic>
      <p:sp>
        <p:nvSpPr>
          <p:cNvPr id="3" name="Rectangle 2">
            <a:extLst>
              <a:ext uri="{FF2B5EF4-FFF2-40B4-BE49-F238E27FC236}">
                <a16:creationId xmlns:a16="http://schemas.microsoft.com/office/drawing/2014/main" id="{C95CD439-2DE9-493B-B517-CC9575F9AF6A}"/>
              </a:ext>
            </a:extLst>
          </p:cNvPr>
          <p:cNvSpPr/>
          <p:nvPr/>
        </p:nvSpPr>
        <p:spPr>
          <a:xfrm>
            <a:off x="4514092" y="12124"/>
            <a:ext cx="3163816" cy="923330"/>
          </a:xfrm>
          <a:prstGeom prst="rect">
            <a:avLst/>
          </a:prstGeom>
          <a:noFill/>
        </p:spPr>
        <p:txBody>
          <a:bodyPr wrap="none" lIns="91440" tIns="45720" rIns="91440" bIns="45720">
            <a:spAutoFit/>
          </a:bodyPr>
          <a:lstStyle/>
          <a:p>
            <a:pPr algn="ctr"/>
            <a:r>
              <a:rPr lang="en-US" sz="5400" b="1" cap="none" spc="0" dirty="0">
                <a:ln w="9525">
                  <a:solidFill>
                    <a:schemeClr val="bg1">
                      <a:lumMod val="50000"/>
                    </a:schemeClr>
                  </a:solidFill>
                  <a:prstDash val="solid"/>
                </a:ln>
                <a:solidFill>
                  <a:schemeClr val="bg1">
                    <a:lumMod val="65000"/>
                  </a:schemeClr>
                </a:solidFill>
                <a:effectLst>
                  <a:outerShdw blurRad="12700" dist="38100" dir="2700000" algn="tl" rotWithShape="0">
                    <a:schemeClr val="bg1">
                      <a:lumMod val="50000"/>
                    </a:schemeClr>
                  </a:outerShdw>
                </a:effectLst>
              </a:rPr>
              <a:t>Scarf Hack</a:t>
            </a:r>
          </a:p>
        </p:txBody>
      </p:sp>
      <p:sp>
        <p:nvSpPr>
          <p:cNvPr id="4" name="TextBox 3">
            <a:extLst>
              <a:ext uri="{FF2B5EF4-FFF2-40B4-BE49-F238E27FC236}">
                <a16:creationId xmlns:a16="http://schemas.microsoft.com/office/drawing/2014/main" id="{0ED0D4C0-B4CC-41F8-AFC4-8DB885719E35}"/>
              </a:ext>
            </a:extLst>
          </p:cNvPr>
          <p:cNvSpPr txBox="1"/>
          <p:nvPr/>
        </p:nvSpPr>
        <p:spPr>
          <a:xfrm>
            <a:off x="1387641" y="5442697"/>
            <a:ext cx="9761621" cy="1200329"/>
          </a:xfrm>
          <a:prstGeom prst="rect">
            <a:avLst/>
          </a:prstGeom>
          <a:noFill/>
        </p:spPr>
        <p:txBody>
          <a:bodyPr wrap="square" rtlCol="0">
            <a:spAutoFit/>
          </a:bodyPr>
          <a:lstStyle/>
          <a:p>
            <a:r>
              <a:rPr lang="en-US" dirty="0"/>
              <a:t>“I tied an old scarf around the door handle. When I’m closing it behind me, it is much easier to shut without my wheelchair getting in the way. You can really use anything as the pull. A small rope, long piece of fabric, a lanyard, or whatever you have really.”</a:t>
            </a:r>
          </a:p>
          <a:p>
            <a:pPr algn="r"/>
            <a:r>
              <a:rPr lang="en-US" dirty="0"/>
              <a:t>-From Andrea</a:t>
            </a:r>
          </a:p>
        </p:txBody>
      </p:sp>
    </p:spTree>
    <p:extLst>
      <p:ext uri="{BB962C8B-B14F-4D97-AF65-F5344CB8AC3E}">
        <p14:creationId xmlns:p14="http://schemas.microsoft.com/office/powerpoint/2010/main" val="151676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lexa">
            <a:hlinkClick r:id="" action="ppaction://media"/>
            <a:extLst>
              <a:ext uri="{FF2B5EF4-FFF2-40B4-BE49-F238E27FC236}">
                <a16:creationId xmlns:a16="http://schemas.microsoft.com/office/drawing/2014/main" id="{F9883926-D529-48B2-ADE2-95D7796C47E7}"/>
              </a:ext>
            </a:extLst>
          </p:cNvPr>
          <p:cNvPicPr>
            <a:picLocks noRot="1" noChangeAspect="1"/>
          </p:cNvPicPr>
          <p:nvPr>
            <a:videoFile r:link="rId1"/>
          </p:nvPr>
        </p:nvPicPr>
        <p:blipFill>
          <a:blip r:embed="rId4"/>
          <a:stretch>
            <a:fillRect/>
          </a:stretch>
        </p:blipFill>
        <p:spPr>
          <a:xfrm>
            <a:off x="649705" y="1679862"/>
            <a:ext cx="7860631" cy="4421605"/>
          </a:xfrm>
          <a:prstGeom prst="rect">
            <a:avLst/>
          </a:prstGeom>
        </p:spPr>
      </p:pic>
      <p:sp>
        <p:nvSpPr>
          <p:cNvPr id="3" name="Rectangle 2">
            <a:extLst>
              <a:ext uri="{FF2B5EF4-FFF2-40B4-BE49-F238E27FC236}">
                <a16:creationId xmlns:a16="http://schemas.microsoft.com/office/drawing/2014/main" id="{B28E2F40-FAB0-4F65-B42B-6ACE35A379CB}"/>
              </a:ext>
            </a:extLst>
          </p:cNvPr>
          <p:cNvSpPr/>
          <p:nvPr/>
        </p:nvSpPr>
        <p:spPr>
          <a:xfrm>
            <a:off x="1597087" y="424660"/>
            <a:ext cx="5965865" cy="923330"/>
          </a:xfrm>
          <a:prstGeom prst="rect">
            <a:avLst/>
          </a:prstGeom>
          <a:noFill/>
        </p:spPr>
        <p:txBody>
          <a:bodyPr wrap="none" lIns="91440" tIns="45720" rIns="91440" bIns="45720">
            <a:spAutoFit/>
          </a:bodyPr>
          <a:lstStyle/>
          <a:p>
            <a:pPr algn="ctr"/>
            <a:r>
              <a:rPr lang="en-US" sz="5400" b="1" cap="none" spc="0" dirty="0">
                <a:ln w="9525">
                  <a:solidFill>
                    <a:srgbClr val="006666"/>
                  </a:solidFill>
                  <a:prstDash val="solid"/>
                </a:ln>
                <a:solidFill>
                  <a:srgbClr val="008080"/>
                </a:solidFill>
                <a:effectLst>
                  <a:outerShdw blurRad="12700" dist="38100" dir="2700000" algn="tl" rotWithShape="0">
                    <a:schemeClr val="bg1">
                      <a:lumMod val="50000"/>
                    </a:schemeClr>
                  </a:outerShdw>
                </a:effectLst>
              </a:rPr>
              <a:t>Alexa/Google Home</a:t>
            </a:r>
          </a:p>
        </p:txBody>
      </p:sp>
      <p:sp>
        <p:nvSpPr>
          <p:cNvPr id="4" name="TextBox 3">
            <a:extLst>
              <a:ext uri="{FF2B5EF4-FFF2-40B4-BE49-F238E27FC236}">
                <a16:creationId xmlns:a16="http://schemas.microsoft.com/office/drawing/2014/main" id="{3C2D1689-215F-41D0-ADD5-7877D8D4D87A}"/>
              </a:ext>
            </a:extLst>
          </p:cNvPr>
          <p:cNvSpPr txBox="1"/>
          <p:nvPr/>
        </p:nvSpPr>
        <p:spPr>
          <a:xfrm>
            <a:off x="8775031" y="1820779"/>
            <a:ext cx="3088105" cy="4524315"/>
          </a:xfrm>
          <a:prstGeom prst="rect">
            <a:avLst/>
          </a:prstGeom>
          <a:noFill/>
        </p:spPr>
        <p:txBody>
          <a:bodyPr wrap="square" rtlCol="0">
            <a:spAutoFit/>
          </a:bodyPr>
          <a:lstStyle/>
          <a:p>
            <a:r>
              <a:rPr lang="en-US" dirty="0"/>
              <a:t>“I have an amazon dot that I use to control my living room and bedroom lights. You just buy compatible smart plugs and use them to control lights, coffee makers or anything electronic that you want to. I only use it to turn my lights on when I get home or before going to bed. You can turn them off individually or program them as a group. It’s been really helpful.”</a:t>
            </a:r>
          </a:p>
          <a:p>
            <a:endParaRPr lang="en-US" dirty="0"/>
          </a:p>
          <a:p>
            <a:pPr algn="r"/>
            <a:r>
              <a:rPr lang="en-US" dirty="0"/>
              <a:t>-From Andrea</a:t>
            </a:r>
          </a:p>
          <a:p>
            <a:endParaRPr lang="en-US" dirty="0"/>
          </a:p>
        </p:txBody>
      </p:sp>
    </p:spTree>
    <p:extLst>
      <p:ext uri="{BB962C8B-B14F-4D97-AF65-F5344CB8AC3E}">
        <p14:creationId xmlns:p14="http://schemas.microsoft.com/office/powerpoint/2010/main" val="426585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998138-7CBF-4782-AC64-81D22964FB18}"/>
              </a:ext>
            </a:extLst>
          </p:cNvPr>
          <p:cNvSpPr/>
          <p:nvPr/>
        </p:nvSpPr>
        <p:spPr>
          <a:xfrm>
            <a:off x="3674375" y="170499"/>
            <a:ext cx="4843250" cy="1015663"/>
          </a:xfrm>
          <a:prstGeom prst="rect">
            <a:avLst/>
          </a:prstGeom>
          <a:noFill/>
        </p:spPr>
        <p:txBody>
          <a:bodyPr wrap="none" lIns="91440" tIns="45720" rIns="91440" bIns="45720">
            <a:spAutoFit/>
          </a:bodyPr>
          <a:lstStyle/>
          <a:p>
            <a:pPr algn="ctr"/>
            <a:r>
              <a:rPr lang="en-US" sz="6000" b="1" cap="none" spc="0" dirty="0">
                <a:ln w="9525">
                  <a:solidFill>
                    <a:srgbClr val="9966FF"/>
                  </a:solidFill>
                  <a:prstDash val="solid"/>
                </a:ln>
                <a:solidFill>
                  <a:srgbClr val="9999FF"/>
                </a:solidFill>
                <a:effectLst>
                  <a:outerShdw blurRad="12700" dist="38100" dir="2700000" algn="tl" rotWithShape="0">
                    <a:schemeClr val="bg1">
                      <a:lumMod val="50000"/>
                    </a:schemeClr>
                  </a:outerShdw>
                </a:effectLst>
              </a:rPr>
              <a:t>Comfort Hacks</a:t>
            </a:r>
          </a:p>
        </p:txBody>
      </p:sp>
      <p:pic>
        <p:nvPicPr>
          <p:cNvPr id="3" name="Picture 2">
            <a:extLst>
              <a:ext uri="{FF2B5EF4-FFF2-40B4-BE49-F238E27FC236}">
                <a16:creationId xmlns:a16="http://schemas.microsoft.com/office/drawing/2014/main" id="{08018962-0A7A-481E-999D-60652569C80A}"/>
              </a:ext>
            </a:extLst>
          </p:cNvPr>
          <p:cNvPicPr>
            <a:picLocks noChangeAspect="1"/>
          </p:cNvPicPr>
          <p:nvPr/>
        </p:nvPicPr>
        <p:blipFill>
          <a:blip r:embed="rId3"/>
          <a:stretch>
            <a:fillRect/>
          </a:stretch>
        </p:blipFill>
        <p:spPr>
          <a:xfrm>
            <a:off x="651782" y="1930278"/>
            <a:ext cx="5564534" cy="3709689"/>
          </a:xfrm>
          <a:prstGeom prst="rect">
            <a:avLst/>
          </a:prstGeom>
        </p:spPr>
      </p:pic>
      <p:pic>
        <p:nvPicPr>
          <p:cNvPr id="3074" name="Picture 2" descr="Golden Technologies Cambridge PR-401 3-Position - Golden ...">
            <a:extLst>
              <a:ext uri="{FF2B5EF4-FFF2-40B4-BE49-F238E27FC236}">
                <a16:creationId xmlns:a16="http://schemas.microsoft.com/office/drawing/2014/main" id="{8BD834DD-C5B7-4F8C-93C2-191688871D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8192" y="1637451"/>
            <a:ext cx="4295345" cy="4295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547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E29170-3C50-447C-8500-B2BA6B1B00C1}"/>
              </a:ext>
            </a:extLst>
          </p:cNvPr>
          <p:cNvSpPr/>
          <p:nvPr/>
        </p:nvSpPr>
        <p:spPr>
          <a:xfrm>
            <a:off x="642996" y="4571216"/>
            <a:ext cx="10906008" cy="111541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kern="1200" dirty="0">
                <a:ln w="22225">
                  <a:solidFill>
                    <a:srgbClr val="006600"/>
                  </a:solidFill>
                  <a:prstDash val="solid"/>
                </a:ln>
                <a:solidFill>
                  <a:schemeClr val="accent6">
                    <a:lumMod val="75000"/>
                  </a:schemeClr>
                </a:solidFill>
                <a:latin typeface="+mj-lt"/>
                <a:ea typeface="+mj-ea"/>
                <a:cs typeface="+mj-cs"/>
              </a:rPr>
              <a:t>Category: Outdoor</a:t>
            </a:r>
            <a:r>
              <a:rPr lang="en-US" sz="6000" b="1" kern="1200" dirty="0">
                <a:ln w="22225">
                  <a:solidFill>
                    <a:srgbClr val="006600"/>
                  </a:solidFill>
                  <a:prstDash val="solid"/>
                </a:ln>
                <a:solidFill>
                  <a:schemeClr val="tx1"/>
                </a:solidFill>
                <a:latin typeface="+mj-lt"/>
                <a:ea typeface="+mj-ea"/>
                <a:cs typeface="+mj-cs"/>
              </a:rPr>
              <a:t> </a:t>
            </a:r>
            <a:r>
              <a:rPr lang="en-US" sz="6000" b="1" kern="1200" dirty="0">
                <a:ln w="22225">
                  <a:solidFill>
                    <a:srgbClr val="006600"/>
                  </a:solidFill>
                  <a:prstDash val="solid"/>
                </a:ln>
                <a:solidFill>
                  <a:schemeClr val="accent6">
                    <a:lumMod val="75000"/>
                  </a:schemeClr>
                </a:solidFill>
                <a:latin typeface="+mj-lt"/>
                <a:ea typeface="+mj-ea"/>
                <a:cs typeface="+mj-cs"/>
              </a:rPr>
              <a:t>Activities</a:t>
            </a:r>
            <a:r>
              <a:rPr lang="en-US" sz="6000" b="1" kern="1200" dirty="0">
                <a:ln w="22225">
                  <a:solidFill>
                    <a:srgbClr val="006600"/>
                  </a:solidFill>
                  <a:prstDash val="solid"/>
                </a:ln>
                <a:solidFill>
                  <a:schemeClr val="tx1"/>
                </a:solidFill>
                <a:latin typeface="+mj-lt"/>
                <a:ea typeface="+mj-ea"/>
                <a:cs typeface="+mj-cs"/>
              </a:rPr>
              <a:t> </a:t>
            </a:r>
          </a:p>
        </p:txBody>
      </p:sp>
      <p:pic>
        <p:nvPicPr>
          <p:cNvPr id="1028" name="Picture 4" descr="We Tested Out These Swedish Hiking Poles | Portland Monthly">
            <a:extLst>
              <a:ext uri="{FF2B5EF4-FFF2-40B4-BE49-F238E27FC236}">
                <a16:creationId xmlns:a16="http://schemas.microsoft.com/office/drawing/2014/main" id="{4B33F295-2803-48C0-96FF-16AC65E550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79" r="13585" b="2"/>
          <a:stretch/>
        </p:blipFill>
        <p:spPr bwMode="auto">
          <a:xfrm>
            <a:off x="321628"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sitting on a bench in a garden&#10;&#10;Description automatically generated">
            <a:extLst>
              <a:ext uri="{FF2B5EF4-FFF2-40B4-BE49-F238E27FC236}">
                <a16:creationId xmlns:a16="http://schemas.microsoft.com/office/drawing/2014/main" id="{D543BB40-7522-4A3D-9855-7B1B553E71E4}"/>
              </a:ext>
            </a:extLst>
          </p:cNvPr>
          <p:cNvPicPr>
            <a:picLocks noChangeAspect="1"/>
          </p:cNvPicPr>
          <p:nvPr/>
        </p:nvPicPr>
        <p:blipFill rotWithShape="1">
          <a:blip r:embed="rId4"/>
          <a:srcRect t="14711" r="-2" b="7596"/>
          <a:stretch/>
        </p:blipFill>
        <p:spPr>
          <a:xfrm>
            <a:off x="4198385" y="320511"/>
            <a:ext cx="3794760" cy="3930978"/>
          </a:xfrm>
          <a:prstGeom prst="rect">
            <a:avLst/>
          </a:prstGeom>
        </p:spPr>
      </p:pic>
      <p:pic>
        <p:nvPicPr>
          <p:cNvPr id="1032" name="Picture 8" descr="Bruno Joey Interior Vehicle Platform Lift VSL 4000 – Safe Home Pro">
            <a:extLst>
              <a:ext uri="{FF2B5EF4-FFF2-40B4-BE49-F238E27FC236}">
                <a16:creationId xmlns:a16="http://schemas.microsoft.com/office/drawing/2014/main" id="{CA49E0D3-F513-4065-A3A7-1D2F0EAE4B8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606" r="14958" b="2"/>
          <a:stretch/>
        </p:blipFill>
        <p:spPr bwMode="auto">
          <a:xfrm>
            <a:off x="8075142"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B7BB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0379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urning in Bed">
            <a:hlinkClick r:id="" action="ppaction://media"/>
            <a:extLst>
              <a:ext uri="{FF2B5EF4-FFF2-40B4-BE49-F238E27FC236}">
                <a16:creationId xmlns:a16="http://schemas.microsoft.com/office/drawing/2014/main" id="{DED65567-B679-45A8-B175-AC18041EBEAA}"/>
              </a:ext>
            </a:extLst>
          </p:cNvPr>
          <p:cNvPicPr>
            <a:picLocks noRot="1" noChangeAspect="1"/>
          </p:cNvPicPr>
          <p:nvPr>
            <a:videoFile r:link="rId1"/>
          </p:nvPr>
        </p:nvPicPr>
        <p:blipFill>
          <a:blip r:embed="rId4"/>
          <a:stretch>
            <a:fillRect/>
          </a:stretch>
        </p:blipFill>
        <p:spPr>
          <a:xfrm>
            <a:off x="1259305" y="1120942"/>
            <a:ext cx="9673390" cy="5441282"/>
          </a:xfrm>
          <a:prstGeom prst="rect">
            <a:avLst/>
          </a:prstGeom>
        </p:spPr>
      </p:pic>
      <p:sp>
        <p:nvSpPr>
          <p:cNvPr id="3" name="Rectangle 2">
            <a:extLst>
              <a:ext uri="{FF2B5EF4-FFF2-40B4-BE49-F238E27FC236}">
                <a16:creationId xmlns:a16="http://schemas.microsoft.com/office/drawing/2014/main" id="{3DEABFE7-B7CC-4FAE-BAE4-4117D4EEED37}"/>
              </a:ext>
            </a:extLst>
          </p:cNvPr>
          <p:cNvSpPr/>
          <p:nvPr/>
        </p:nvSpPr>
        <p:spPr>
          <a:xfrm>
            <a:off x="3937524" y="111841"/>
            <a:ext cx="4316951" cy="923330"/>
          </a:xfrm>
          <a:prstGeom prst="rect">
            <a:avLst/>
          </a:prstGeom>
          <a:noFill/>
        </p:spPr>
        <p:txBody>
          <a:bodyPr wrap="none" lIns="91440" tIns="45720" rIns="91440" bIns="45720">
            <a:spAutoFit/>
          </a:bodyPr>
          <a:lstStyle/>
          <a:p>
            <a:pPr algn="ctr"/>
            <a:r>
              <a:rPr lang="en-US" sz="5400" b="1" cap="none" spc="0" dirty="0">
                <a:ln w="9525">
                  <a:solidFill>
                    <a:schemeClr val="accent2">
                      <a:lumMod val="75000"/>
                    </a:schemeClr>
                  </a:solidFill>
                  <a:prstDash val="solid"/>
                </a:ln>
                <a:solidFill>
                  <a:schemeClr val="accent2">
                    <a:lumMod val="60000"/>
                    <a:lumOff val="40000"/>
                  </a:schemeClr>
                </a:solidFill>
                <a:effectLst>
                  <a:outerShdw blurRad="12700" dist="38100" dir="2700000" algn="tl" rotWithShape="0">
                    <a:schemeClr val="bg1">
                      <a:lumMod val="50000"/>
                    </a:schemeClr>
                  </a:outerShdw>
                </a:effectLst>
              </a:rPr>
              <a:t>Turning in Bed</a:t>
            </a:r>
          </a:p>
        </p:txBody>
      </p:sp>
    </p:spTree>
    <p:extLst>
      <p:ext uri="{BB962C8B-B14F-4D97-AF65-F5344CB8AC3E}">
        <p14:creationId xmlns:p14="http://schemas.microsoft.com/office/powerpoint/2010/main" val="92384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D8B703-C0F6-4368-B47C-20B230154329}"/>
              </a:ext>
            </a:extLst>
          </p:cNvPr>
          <p:cNvPicPr>
            <a:picLocks noChangeAspect="1"/>
          </p:cNvPicPr>
          <p:nvPr/>
        </p:nvPicPr>
        <p:blipFill>
          <a:blip r:embed="rId3"/>
          <a:stretch>
            <a:fillRect/>
          </a:stretch>
        </p:blipFill>
        <p:spPr>
          <a:xfrm>
            <a:off x="306733" y="473194"/>
            <a:ext cx="4433708" cy="5911611"/>
          </a:xfrm>
          <a:prstGeom prst="rect">
            <a:avLst/>
          </a:prstGeom>
        </p:spPr>
      </p:pic>
      <p:sp>
        <p:nvSpPr>
          <p:cNvPr id="3" name="Rectangle 2">
            <a:extLst>
              <a:ext uri="{FF2B5EF4-FFF2-40B4-BE49-F238E27FC236}">
                <a16:creationId xmlns:a16="http://schemas.microsoft.com/office/drawing/2014/main" id="{55391B43-85F4-4DD3-A0C4-2DDD9ED3B100}"/>
              </a:ext>
            </a:extLst>
          </p:cNvPr>
          <p:cNvSpPr/>
          <p:nvPr/>
        </p:nvSpPr>
        <p:spPr>
          <a:xfrm>
            <a:off x="6836188" y="473194"/>
            <a:ext cx="3588932" cy="923330"/>
          </a:xfrm>
          <a:prstGeom prst="rect">
            <a:avLst/>
          </a:prstGeom>
          <a:noFill/>
        </p:spPr>
        <p:txBody>
          <a:bodyPr wrap="none" lIns="91440" tIns="45720" rIns="91440" bIns="45720">
            <a:spAutoFit/>
          </a:bodyPr>
          <a:lstStyle/>
          <a:p>
            <a:pPr algn="ctr"/>
            <a:r>
              <a:rPr lang="en-US" sz="5400" b="1" dirty="0">
                <a:ln w="9525">
                  <a:solidFill>
                    <a:schemeClr val="tx1">
                      <a:lumMod val="75000"/>
                      <a:lumOff val="25000"/>
                    </a:schemeClr>
                  </a:solidFill>
                  <a:prstDash val="solid"/>
                </a:ln>
                <a:solidFill>
                  <a:srgbClr val="663300"/>
                </a:solidFill>
                <a:effectLst>
                  <a:outerShdw blurRad="12700" dist="38100" dir="2700000" algn="tl" rotWithShape="0">
                    <a:schemeClr val="bg1">
                      <a:lumMod val="50000"/>
                    </a:schemeClr>
                  </a:outerShdw>
                </a:effectLst>
              </a:rPr>
              <a:t>Recliner Lift</a:t>
            </a:r>
            <a:endParaRPr lang="en-US" sz="5400" b="1" cap="none" spc="0" dirty="0">
              <a:ln w="9525">
                <a:solidFill>
                  <a:schemeClr val="tx1">
                    <a:lumMod val="75000"/>
                    <a:lumOff val="25000"/>
                  </a:schemeClr>
                </a:solidFill>
                <a:prstDash val="solid"/>
              </a:ln>
              <a:solidFill>
                <a:srgbClr val="663300"/>
              </a:solidFill>
              <a:effectLst>
                <a:outerShdw blurRad="12700" dist="38100" dir="2700000" algn="tl" rotWithShape="0">
                  <a:schemeClr val="bg1">
                    <a:lumMod val="50000"/>
                  </a:schemeClr>
                </a:outerShdw>
              </a:effectLst>
            </a:endParaRPr>
          </a:p>
        </p:txBody>
      </p:sp>
      <p:sp>
        <p:nvSpPr>
          <p:cNvPr id="4" name="TextBox 3">
            <a:extLst>
              <a:ext uri="{FF2B5EF4-FFF2-40B4-BE49-F238E27FC236}">
                <a16:creationId xmlns:a16="http://schemas.microsoft.com/office/drawing/2014/main" id="{37D08241-7D50-47A4-918D-ECA85DCFEAF9}"/>
              </a:ext>
            </a:extLst>
          </p:cNvPr>
          <p:cNvSpPr txBox="1"/>
          <p:nvPr/>
        </p:nvSpPr>
        <p:spPr>
          <a:xfrm>
            <a:off x="5686928" y="1836821"/>
            <a:ext cx="5887452" cy="3816429"/>
          </a:xfrm>
          <a:prstGeom prst="rect">
            <a:avLst/>
          </a:prstGeom>
          <a:noFill/>
        </p:spPr>
        <p:txBody>
          <a:bodyPr wrap="square" rtlCol="0">
            <a:spAutoFit/>
          </a:bodyPr>
          <a:lstStyle/>
          <a:p>
            <a:r>
              <a:rPr lang="en-US" sz="2800" dirty="0"/>
              <a:t>“My recliner lift chair is from Golden Technologies. They have various model and fabrics. You need to find the ones that can be switched to just a straight lift when rising instead of tilting you forward when rising.” </a:t>
            </a:r>
          </a:p>
          <a:p>
            <a:endParaRPr lang="en-US" sz="2800" dirty="0"/>
          </a:p>
          <a:p>
            <a:pPr algn="r"/>
            <a:r>
              <a:rPr lang="en-US" sz="2800" dirty="0"/>
              <a:t>-Andrea</a:t>
            </a:r>
          </a:p>
          <a:p>
            <a:endParaRPr lang="en-US" dirty="0"/>
          </a:p>
        </p:txBody>
      </p:sp>
    </p:spTree>
    <p:extLst>
      <p:ext uri="{BB962C8B-B14F-4D97-AF65-F5344CB8AC3E}">
        <p14:creationId xmlns:p14="http://schemas.microsoft.com/office/powerpoint/2010/main" val="2256917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286370E-550B-4001-8723-5308F0A1A6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64" r="6445"/>
          <a:stretch/>
        </p:blipFill>
        <p:spPr bwMode="auto">
          <a:xfrm>
            <a:off x="63474" y="1909006"/>
            <a:ext cx="2790571" cy="44672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A396B90-4831-4A24-A433-37E4197386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3739" y="2585785"/>
            <a:ext cx="2842835" cy="379044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EA469BDA-B361-4584-B188-5A27B78231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500" r="16444"/>
          <a:stretch/>
        </p:blipFill>
        <p:spPr bwMode="auto">
          <a:xfrm>
            <a:off x="6096000" y="2585785"/>
            <a:ext cx="2882874" cy="379044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B6D2A69E-0DE3-4197-9B30-BD0154D1B94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562" r="4842"/>
          <a:stretch/>
        </p:blipFill>
        <p:spPr bwMode="auto">
          <a:xfrm>
            <a:off x="9218261" y="2197768"/>
            <a:ext cx="2776425" cy="41784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EE49CAE-86FD-4591-BF48-E73AA2AC964F}"/>
              </a:ext>
            </a:extLst>
          </p:cNvPr>
          <p:cNvSpPr/>
          <p:nvPr/>
        </p:nvSpPr>
        <p:spPr>
          <a:xfrm>
            <a:off x="2544204" y="311023"/>
            <a:ext cx="6959214" cy="1015663"/>
          </a:xfrm>
          <a:prstGeom prst="rect">
            <a:avLst/>
          </a:prstGeom>
          <a:noFill/>
        </p:spPr>
        <p:txBody>
          <a:bodyPr wrap="none" lIns="91440" tIns="45720" rIns="91440" bIns="45720">
            <a:spAutoFit/>
          </a:bodyPr>
          <a:lstStyle/>
          <a:p>
            <a:pPr algn="ctr"/>
            <a:r>
              <a:rPr lang="en-US" sz="6000" b="1" dirty="0">
                <a:ln w="9525">
                  <a:solidFill>
                    <a:schemeClr val="accent1">
                      <a:lumMod val="60000"/>
                      <a:lumOff val="40000"/>
                    </a:schemeClr>
                  </a:solidFill>
                  <a:prstDash val="solid"/>
                </a:ln>
                <a:solidFill>
                  <a:srgbClr val="99CCFF"/>
                </a:solidFill>
                <a:effectLst>
                  <a:outerShdw blurRad="12700" dist="38100" dir="2700000" algn="tl" rotWithShape="0">
                    <a:schemeClr val="bg1">
                      <a:lumMod val="50000"/>
                    </a:schemeClr>
                  </a:outerShdw>
                </a:effectLst>
              </a:rPr>
              <a:t>Congenital MD Hacks</a:t>
            </a:r>
          </a:p>
        </p:txBody>
      </p:sp>
      <p:sp>
        <p:nvSpPr>
          <p:cNvPr id="6" name="Rectangle 5">
            <a:extLst>
              <a:ext uri="{FF2B5EF4-FFF2-40B4-BE49-F238E27FC236}">
                <a16:creationId xmlns:a16="http://schemas.microsoft.com/office/drawing/2014/main" id="{0A86FA7D-46B2-43C8-B8C2-7AFA52F12FF1}"/>
              </a:ext>
            </a:extLst>
          </p:cNvPr>
          <p:cNvSpPr/>
          <p:nvPr/>
        </p:nvSpPr>
        <p:spPr>
          <a:xfrm>
            <a:off x="4647978" y="1508896"/>
            <a:ext cx="2896049"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Hacks by the Basso Family</a:t>
            </a:r>
          </a:p>
        </p:txBody>
      </p:sp>
      <p:cxnSp>
        <p:nvCxnSpPr>
          <p:cNvPr id="8" name="Straight Connector 7">
            <a:extLst>
              <a:ext uri="{FF2B5EF4-FFF2-40B4-BE49-F238E27FC236}">
                <a16:creationId xmlns:a16="http://schemas.microsoft.com/office/drawing/2014/main" id="{411413F2-F07E-44A6-B9E7-C04FDD1359C1}"/>
              </a:ext>
            </a:extLst>
          </p:cNvPr>
          <p:cNvCxnSpPr/>
          <p:nvPr/>
        </p:nvCxnSpPr>
        <p:spPr>
          <a:xfrm>
            <a:off x="3304674" y="1421144"/>
            <a:ext cx="580253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988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Basso Hacks #1">
            <a:hlinkClick r:id="" action="ppaction://media"/>
            <a:extLst>
              <a:ext uri="{FF2B5EF4-FFF2-40B4-BE49-F238E27FC236}">
                <a16:creationId xmlns:a16="http://schemas.microsoft.com/office/drawing/2014/main" id="{70DCCB50-7A1C-44D9-BFF2-467E154FDACD}"/>
              </a:ext>
            </a:extLst>
          </p:cNvPr>
          <p:cNvPicPr>
            <a:picLocks noRot="1" noChangeAspect="1"/>
          </p:cNvPicPr>
          <p:nvPr>
            <a:videoFile r:link="rId1"/>
          </p:nvPr>
        </p:nvPicPr>
        <p:blipFill>
          <a:blip r:embed="rId4"/>
          <a:stretch>
            <a:fillRect/>
          </a:stretch>
        </p:blipFill>
        <p:spPr>
          <a:xfrm>
            <a:off x="1640305" y="1233237"/>
            <a:ext cx="8911389" cy="5012656"/>
          </a:xfrm>
          <a:prstGeom prst="rect">
            <a:avLst/>
          </a:prstGeom>
        </p:spPr>
      </p:pic>
      <p:sp>
        <p:nvSpPr>
          <p:cNvPr id="3" name="Rectangle 2">
            <a:extLst>
              <a:ext uri="{FF2B5EF4-FFF2-40B4-BE49-F238E27FC236}">
                <a16:creationId xmlns:a16="http://schemas.microsoft.com/office/drawing/2014/main" id="{70FF29CB-9C9C-4589-9802-7D5C9F37180D}"/>
              </a:ext>
            </a:extLst>
          </p:cNvPr>
          <p:cNvSpPr/>
          <p:nvPr/>
        </p:nvSpPr>
        <p:spPr>
          <a:xfrm>
            <a:off x="2203113" y="240178"/>
            <a:ext cx="7785786" cy="923330"/>
          </a:xfrm>
          <a:prstGeom prst="rect">
            <a:avLst/>
          </a:prstGeom>
          <a:noFill/>
        </p:spPr>
        <p:txBody>
          <a:bodyPr wrap="none" lIns="91440" tIns="45720" rIns="91440" bIns="45720">
            <a:spAutoFit/>
          </a:bodyPr>
          <a:lstStyle/>
          <a:p>
            <a:pPr algn="ctr"/>
            <a:r>
              <a:rPr lang="en-US" sz="5400" b="1" cap="none" spc="0" dirty="0">
                <a:ln w="9525">
                  <a:solidFill>
                    <a:schemeClr val="accent1">
                      <a:lumMod val="60000"/>
                      <a:lumOff val="40000"/>
                    </a:schemeClr>
                  </a:solidFill>
                  <a:prstDash val="solid"/>
                </a:ln>
                <a:solidFill>
                  <a:srgbClr val="99CCFF"/>
                </a:solidFill>
                <a:effectLst>
                  <a:outerShdw blurRad="12700" dist="38100" dir="2700000" algn="tl" rotWithShape="0">
                    <a:schemeClr val="bg1">
                      <a:lumMod val="50000"/>
                    </a:schemeClr>
                  </a:outerShdw>
                </a:effectLst>
              </a:rPr>
              <a:t>Toilet Bar and Parapodium</a:t>
            </a:r>
          </a:p>
        </p:txBody>
      </p:sp>
    </p:spTree>
    <p:extLst>
      <p:ext uri="{BB962C8B-B14F-4D97-AF65-F5344CB8AC3E}">
        <p14:creationId xmlns:p14="http://schemas.microsoft.com/office/powerpoint/2010/main" val="189775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62D216-C0C0-4EAC-9424-EAEFF6459F87}"/>
              </a:ext>
            </a:extLst>
          </p:cNvPr>
          <p:cNvSpPr/>
          <p:nvPr/>
        </p:nvSpPr>
        <p:spPr>
          <a:xfrm>
            <a:off x="655162" y="240178"/>
            <a:ext cx="10881697" cy="830997"/>
          </a:xfrm>
          <a:prstGeom prst="rect">
            <a:avLst/>
          </a:prstGeom>
          <a:noFill/>
        </p:spPr>
        <p:txBody>
          <a:bodyPr wrap="none" lIns="91440" tIns="45720" rIns="91440" bIns="45720">
            <a:spAutoFit/>
          </a:bodyPr>
          <a:lstStyle/>
          <a:p>
            <a:pPr algn="ctr"/>
            <a:r>
              <a:rPr lang="en-US" sz="4800" b="1" cap="none" spc="0" dirty="0">
                <a:ln w="9525">
                  <a:solidFill>
                    <a:schemeClr val="accent1">
                      <a:lumMod val="60000"/>
                      <a:lumOff val="40000"/>
                    </a:schemeClr>
                  </a:solidFill>
                  <a:prstDash val="solid"/>
                </a:ln>
                <a:solidFill>
                  <a:srgbClr val="99CCFF"/>
                </a:solidFill>
                <a:effectLst>
                  <a:outerShdw blurRad="12700" dist="38100" dir="2700000" algn="tl" rotWithShape="0">
                    <a:schemeClr val="bg1">
                      <a:lumMod val="50000"/>
                    </a:schemeClr>
                  </a:outerShdw>
                </a:effectLst>
              </a:rPr>
              <a:t>Pants Cushion and Communication Album</a:t>
            </a:r>
          </a:p>
        </p:txBody>
      </p:sp>
      <p:pic>
        <p:nvPicPr>
          <p:cNvPr id="4" name="Online Media 3" title="Basso Hacks #2">
            <a:hlinkClick r:id="" action="ppaction://media"/>
            <a:extLst>
              <a:ext uri="{FF2B5EF4-FFF2-40B4-BE49-F238E27FC236}">
                <a16:creationId xmlns:a16="http://schemas.microsoft.com/office/drawing/2014/main" id="{764B9770-FBBE-44AA-8EAC-698BF484EA78}"/>
              </a:ext>
            </a:extLst>
          </p:cNvPr>
          <p:cNvPicPr>
            <a:picLocks noRot="1" noChangeAspect="1"/>
          </p:cNvPicPr>
          <p:nvPr>
            <a:videoFile r:link="rId1"/>
          </p:nvPr>
        </p:nvPicPr>
        <p:blipFill>
          <a:blip r:embed="rId4"/>
          <a:stretch>
            <a:fillRect/>
          </a:stretch>
        </p:blipFill>
        <p:spPr>
          <a:xfrm>
            <a:off x="1429752" y="1163508"/>
            <a:ext cx="9332495" cy="5249528"/>
          </a:xfrm>
          <a:prstGeom prst="rect">
            <a:avLst/>
          </a:prstGeom>
        </p:spPr>
      </p:pic>
    </p:spTree>
    <p:extLst>
      <p:ext uri="{BB962C8B-B14F-4D97-AF65-F5344CB8AC3E}">
        <p14:creationId xmlns:p14="http://schemas.microsoft.com/office/powerpoint/2010/main" val="197224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27CD12-A6CF-489C-ADCF-17D7E56C7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4E48C8E-1009-4750-9630-436223C9EE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70ACFF1E-E5E6-43E9-A5B7-33E0BEBD6E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6">
              <a:extLst>
                <a:ext uri="{FF2B5EF4-FFF2-40B4-BE49-F238E27FC236}">
                  <a16:creationId xmlns:a16="http://schemas.microsoft.com/office/drawing/2014/main" id="{C217FABC-C638-4392-847B-1D5D24ACF2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7">
              <a:extLst>
                <a:ext uri="{FF2B5EF4-FFF2-40B4-BE49-F238E27FC236}">
                  <a16:creationId xmlns:a16="http://schemas.microsoft.com/office/drawing/2014/main" id="{5F4D7986-89F7-4A82-BCE1-D3748FA194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8">
              <a:extLst>
                <a:ext uri="{FF2B5EF4-FFF2-40B4-BE49-F238E27FC236}">
                  <a16:creationId xmlns:a16="http://schemas.microsoft.com/office/drawing/2014/main" id="{086EDA91-62A8-4A58-8FD1-50579B98CC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9">
              <a:extLst>
                <a:ext uri="{FF2B5EF4-FFF2-40B4-BE49-F238E27FC236}">
                  <a16:creationId xmlns:a16="http://schemas.microsoft.com/office/drawing/2014/main" id="{D2FE2666-E34E-4114-988D-0D6E0E7EFE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0">
              <a:extLst>
                <a:ext uri="{FF2B5EF4-FFF2-40B4-BE49-F238E27FC236}">
                  <a16:creationId xmlns:a16="http://schemas.microsoft.com/office/drawing/2014/main" id="{30447EE7-0C29-4B15-AABB-C0C4A8F6A7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1">
              <a:extLst>
                <a:ext uri="{FF2B5EF4-FFF2-40B4-BE49-F238E27FC236}">
                  <a16:creationId xmlns:a16="http://schemas.microsoft.com/office/drawing/2014/main" id="{D5347D5C-1205-4D74-AA55-A6AC8C781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2">
              <a:extLst>
                <a:ext uri="{FF2B5EF4-FFF2-40B4-BE49-F238E27FC236}">
                  <a16:creationId xmlns:a16="http://schemas.microsoft.com/office/drawing/2014/main" id="{13696D3F-405F-490D-AF68-9BBDC7DDDA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3">
              <a:extLst>
                <a:ext uri="{FF2B5EF4-FFF2-40B4-BE49-F238E27FC236}">
                  <a16:creationId xmlns:a16="http://schemas.microsoft.com/office/drawing/2014/main" id="{8194048F-FCD0-4944-9723-14BFD07155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4">
              <a:extLst>
                <a:ext uri="{FF2B5EF4-FFF2-40B4-BE49-F238E27FC236}">
                  <a16:creationId xmlns:a16="http://schemas.microsoft.com/office/drawing/2014/main" id="{F634E52A-02AD-4955-AA3F-8E8935F41F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5">
              <a:extLst>
                <a:ext uri="{FF2B5EF4-FFF2-40B4-BE49-F238E27FC236}">
                  <a16:creationId xmlns:a16="http://schemas.microsoft.com/office/drawing/2014/main" id="{99E661E3-26F4-4992-B424-91AAE0A006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6">
              <a:extLst>
                <a:ext uri="{FF2B5EF4-FFF2-40B4-BE49-F238E27FC236}">
                  <a16:creationId xmlns:a16="http://schemas.microsoft.com/office/drawing/2014/main" id="{65FC5C1D-91B5-4EBF-9A3E-BB5DC1E2A7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7">
              <a:extLst>
                <a:ext uri="{FF2B5EF4-FFF2-40B4-BE49-F238E27FC236}">
                  <a16:creationId xmlns:a16="http://schemas.microsoft.com/office/drawing/2014/main" id="{6D39CDA7-D7D3-4FED-B2BA-40464AA42D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8">
              <a:extLst>
                <a:ext uri="{FF2B5EF4-FFF2-40B4-BE49-F238E27FC236}">
                  <a16:creationId xmlns:a16="http://schemas.microsoft.com/office/drawing/2014/main" id="{F7F716E2-501F-47E8-9626-D9EC5492C1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9">
              <a:extLst>
                <a:ext uri="{FF2B5EF4-FFF2-40B4-BE49-F238E27FC236}">
                  <a16:creationId xmlns:a16="http://schemas.microsoft.com/office/drawing/2014/main" id="{3074FC5C-533A-4B99-8B9E-ED1C65AE6F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0">
              <a:extLst>
                <a:ext uri="{FF2B5EF4-FFF2-40B4-BE49-F238E27FC236}">
                  <a16:creationId xmlns:a16="http://schemas.microsoft.com/office/drawing/2014/main" id="{00EDCFC2-0B77-4D95-8F8E-DB60A85F2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1">
              <a:extLst>
                <a:ext uri="{FF2B5EF4-FFF2-40B4-BE49-F238E27FC236}">
                  <a16:creationId xmlns:a16="http://schemas.microsoft.com/office/drawing/2014/main" id="{974CB405-A36B-4456-9DE3-EBE212552F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2">
              <a:extLst>
                <a:ext uri="{FF2B5EF4-FFF2-40B4-BE49-F238E27FC236}">
                  <a16:creationId xmlns:a16="http://schemas.microsoft.com/office/drawing/2014/main" id="{BD84B494-4095-4E61-B65F-34F5C6BC84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23">
              <a:extLst>
                <a:ext uri="{FF2B5EF4-FFF2-40B4-BE49-F238E27FC236}">
                  <a16:creationId xmlns:a16="http://schemas.microsoft.com/office/drawing/2014/main" id="{33484AA0-BE6E-4F8B-85CF-9C4C750FF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C7D38E5F-6E59-41DA-B3CA-6AD28BF642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3893141"/>
            <a:ext cx="8845667" cy="1771275"/>
            <a:chOff x="1669293" y="3893141"/>
            <a:chExt cx="8845667" cy="1771275"/>
          </a:xfrm>
        </p:grpSpPr>
        <p:sp>
          <p:nvSpPr>
            <p:cNvPr id="34" name="Isosceles Triangle 39">
              <a:extLst>
                <a:ext uri="{FF2B5EF4-FFF2-40B4-BE49-F238E27FC236}">
                  <a16:creationId xmlns:a16="http://schemas.microsoft.com/office/drawing/2014/main" id="{9AF9BC5C-44FD-4080-8C54-CC4E5F83FC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A884903-3516-494A-B966-3E7651567A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3893141"/>
              <a:ext cx="8845667"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81984FB9-A010-408A-AABC-701F761034B4}"/>
              </a:ext>
            </a:extLst>
          </p:cNvPr>
          <p:cNvSpPr>
            <a:spLocks noGrp="1"/>
          </p:cNvSpPr>
          <p:nvPr>
            <p:ph type="ctrTitle"/>
          </p:nvPr>
        </p:nvSpPr>
        <p:spPr>
          <a:xfrm>
            <a:off x="1758900" y="4039439"/>
            <a:ext cx="8672295" cy="540354"/>
          </a:xfrm>
        </p:spPr>
        <p:txBody>
          <a:bodyPr>
            <a:normAutofit fontScale="90000"/>
          </a:bodyPr>
          <a:lstStyle/>
          <a:p>
            <a:r>
              <a:rPr lang="en-US" sz="4000" dirty="0">
                <a:solidFill>
                  <a:srgbClr val="FFFFFE"/>
                </a:solidFill>
              </a:rPr>
              <a:t>Question &amp; Answer time!</a:t>
            </a:r>
          </a:p>
        </p:txBody>
      </p:sp>
      <p:sp>
        <p:nvSpPr>
          <p:cNvPr id="3" name="Subtitle 2">
            <a:extLst>
              <a:ext uri="{FF2B5EF4-FFF2-40B4-BE49-F238E27FC236}">
                <a16:creationId xmlns:a16="http://schemas.microsoft.com/office/drawing/2014/main" id="{0427B855-4081-4D0C-80D0-EA83B07AD1C4}"/>
              </a:ext>
            </a:extLst>
          </p:cNvPr>
          <p:cNvSpPr>
            <a:spLocks noGrp="1"/>
          </p:cNvSpPr>
          <p:nvPr>
            <p:ph type="subTitle" idx="1"/>
          </p:nvPr>
        </p:nvSpPr>
        <p:spPr>
          <a:xfrm>
            <a:off x="1729400" y="4577411"/>
            <a:ext cx="8642567" cy="492377"/>
          </a:xfrm>
        </p:spPr>
        <p:txBody>
          <a:bodyPr>
            <a:noAutofit/>
          </a:bodyPr>
          <a:lstStyle/>
          <a:p>
            <a:r>
              <a:rPr lang="en-US" dirty="0">
                <a:solidFill>
                  <a:srgbClr val="FFFFFE"/>
                </a:solidFill>
              </a:rPr>
              <a:t>Submit your questions for Session 1 via the Q&amp;A button. </a:t>
            </a:r>
          </a:p>
        </p:txBody>
      </p:sp>
      <p:sp>
        <p:nvSpPr>
          <p:cNvPr id="37" name="Rectangle 36">
            <a:extLst>
              <a:ext uri="{FF2B5EF4-FFF2-40B4-BE49-F238E27FC236}">
                <a16:creationId xmlns:a16="http://schemas.microsoft.com/office/drawing/2014/main" id="{D2019510-1F68-48FE-8C72-905BF5582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032" y="1179555"/>
            <a:ext cx="8850737" cy="262144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08E4C60-E01A-4777-B2C2-66D4B21FC5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6387" y="1997478"/>
            <a:ext cx="8513483" cy="1000334"/>
          </a:xfrm>
          <a:prstGeom prst="rect">
            <a:avLst/>
          </a:prstGeom>
          <a:ln w="12700">
            <a:noFill/>
          </a:ln>
        </p:spPr>
      </p:pic>
    </p:spTree>
    <p:extLst>
      <p:ext uri="{BB962C8B-B14F-4D97-AF65-F5344CB8AC3E}">
        <p14:creationId xmlns:p14="http://schemas.microsoft.com/office/powerpoint/2010/main" val="1467070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VID 20200621 105557">
            <a:hlinkClick r:id="" action="ppaction://media"/>
            <a:extLst>
              <a:ext uri="{FF2B5EF4-FFF2-40B4-BE49-F238E27FC236}">
                <a16:creationId xmlns:a16="http://schemas.microsoft.com/office/drawing/2014/main" id="{6FE32FAB-2EC6-4A98-BFBE-97366BB113C2}"/>
              </a:ext>
            </a:extLst>
          </p:cNvPr>
          <p:cNvPicPr>
            <a:picLocks noRot="1" noChangeAspect="1"/>
          </p:cNvPicPr>
          <p:nvPr>
            <a:videoFile r:link="rId1"/>
          </p:nvPr>
        </p:nvPicPr>
        <p:blipFill>
          <a:blip r:embed="rId4"/>
          <a:stretch>
            <a:fillRect/>
          </a:stretch>
        </p:blipFill>
        <p:spPr>
          <a:xfrm>
            <a:off x="1712941" y="1281363"/>
            <a:ext cx="8445276" cy="4750468"/>
          </a:xfrm>
          <a:prstGeom prst="rect">
            <a:avLst/>
          </a:prstGeom>
        </p:spPr>
      </p:pic>
      <p:sp>
        <p:nvSpPr>
          <p:cNvPr id="3" name="Rectangle 2">
            <a:extLst>
              <a:ext uri="{FF2B5EF4-FFF2-40B4-BE49-F238E27FC236}">
                <a16:creationId xmlns:a16="http://schemas.microsoft.com/office/drawing/2014/main" id="{20B38E26-CCC4-47ED-B7B0-B956ED408E9F}"/>
              </a:ext>
            </a:extLst>
          </p:cNvPr>
          <p:cNvSpPr/>
          <p:nvPr/>
        </p:nvSpPr>
        <p:spPr>
          <a:xfrm>
            <a:off x="4045160" y="111841"/>
            <a:ext cx="3780843" cy="923330"/>
          </a:xfrm>
          <a:prstGeom prst="rect">
            <a:avLst/>
          </a:prstGeom>
          <a:noFill/>
        </p:spPr>
        <p:txBody>
          <a:bodyPr wrap="none" lIns="91440" tIns="45720" rIns="91440" bIns="45720">
            <a:spAutoFit/>
          </a:bodyPr>
          <a:lstStyle/>
          <a:p>
            <a:pPr algn="ctr"/>
            <a:r>
              <a:rPr lang="en-US" sz="5400" b="1" cap="none" spc="0" dirty="0">
                <a:ln w="9525">
                  <a:solidFill>
                    <a:schemeClr val="accent1">
                      <a:lumMod val="50000"/>
                    </a:schemeClr>
                  </a:solidFill>
                  <a:prstDash val="solid"/>
                </a:ln>
                <a:solidFill>
                  <a:schemeClr val="accent1">
                    <a:lumMod val="75000"/>
                  </a:schemeClr>
                </a:solidFill>
                <a:effectLst>
                  <a:outerShdw blurRad="12700" dist="38100" dir="2700000" algn="tl" rotWithShape="0">
                    <a:schemeClr val="bg1">
                      <a:lumMod val="50000"/>
                    </a:schemeClr>
                  </a:outerShdw>
                </a:effectLst>
              </a:rPr>
              <a:t>Hiking Sticks</a:t>
            </a:r>
          </a:p>
        </p:txBody>
      </p:sp>
    </p:spTree>
    <p:extLst>
      <p:ext uri="{BB962C8B-B14F-4D97-AF65-F5344CB8AC3E}">
        <p14:creationId xmlns:p14="http://schemas.microsoft.com/office/powerpoint/2010/main" val="3084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0CB5787-4E68-4137-B733-795C0318A96D-L0-001">
            <a:extLst>
              <a:ext uri="{FF2B5EF4-FFF2-40B4-BE49-F238E27FC236}">
                <a16:creationId xmlns:a16="http://schemas.microsoft.com/office/drawing/2014/main" id="{71F93C5F-7DD8-4BFF-9BCE-3CEDB5FF2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2881" y="2088357"/>
            <a:ext cx="5010149" cy="375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E4E3CAD0-2CC8-44B5-8ECF-19C4F3820612-L0-001">
            <a:extLst>
              <a:ext uri="{FF2B5EF4-FFF2-40B4-BE49-F238E27FC236}">
                <a16:creationId xmlns:a16="http://schemas.microsoft.com/office/drawing/2014/main" id="{79F91FCF-D12E-4A3C-A88E-BC5C86532F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374733" y="2088357"/>
            <a:ext cx="5010149" cy="375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CEE7155-0B0B-49C9-9AFE-31A7EE570C96}"/>
              </a:ext>
            </a:extLst>
          </p:cNvPr>
          <p:cNvSpPr/>
          <p:nvPr/>
        </p:nvSpPr>
        <p:spPr>
          <a:xfrm>
            <a:off x="3114382" y="304345"/>
            <a:ext cx="5963236" cy="923330"/>
          </a:xfrm>
          <a:prstGeom prst="rect">
            <a:avLst/>
          </a:prstGeom>
          <a:noFill/>
        </p:spPr>
        <p:txBody>
          <a:bodyPr wrap="none" lIns="91440" tIns="45720" rIns="91440" bIns="45720">
            <a:spAutoFit/>
          </a:bodyPr>
          <a:lstStyle/>
          <a:p>
            <a:pPr algn="ctr"/>
            <a:r>
              <a:rPr lang="en-US" sz="5400" b="1" cap="none" spc="0" dirty="0">
                <a:ln w="9525">
                  <a:solidFill>
                    <a:srgbClr val="6600CC"/>
                  </a:solidFill>
                  <a:prstDash val="solid"/>
                </a:ln>
                <a:solidFill>
                  <a:srgbClr val="7030A0"/>
                </a:solidFill>
                <a:effectLst>
                  <a:outerShdw blurRad="12700" dist="38100" dir="2700000" algn="tl" rotWithShape="0">
                    <a:schemeClr val="bg1">
                      <a:lumMod val="50000"/>
                    </a:schemeClr>
                  </a:outerShdw>
                </a:effectLst>
              </a:rPr>
              <a:t>Portable Curb Ramp</a:t>
            </a:r>
          </a:p>
        </p:txBody>
      </p:sp>
      <p:sp>
        <p:nvSpPr>
          <p:cNvPr id="3" name="TextBox 2">
            <a:extLst>
              <a:ext uri="{FF2B5EF4-FFF2-40B4-BE49-F238E27FC236}">
                <a16:creationId xmlns:a16="http://schemas.microsoft.com/office/drawing/2014/main" id="{72EE9192-55C9-4C88-98E6-C763E7BF8963}"/>
              </a:ext>
            </a:extLst>
          </p:cNvPr>
          <p:cNvSpPr txBox="1"/>
          <p:nvPr/>
        </p:nvSpPr>
        <p:spPr>
          <a:xfrm>
            <a:off x="4483768" y="2587477"/>
            <a:ext cx="3224464" cy="3416320"/>
          </a:xfrm>
          <a:prstGeom prst="rect">
            <a:avLst/>
          </a:prstGeom>
          <a:noFill/>
        </p:spPr>
        <p:txBody>
          <a:bodyPr wrap="square" rtlCol="0">
            <a:spAutoFit/>
          </a:bodyPr>
          <a:lstStyle/>
          <a:p>
            <a:r>
              <a:rPr lang="en-US" sz="2400" dirty="0"/>
              <a:t>“I use a 32 inch by 16 inch portable ramp to get up curbs or over door thresholds.  Ramps come in all sizes at discountramps.com.”</a:t>
            </a:r>
          </a:p>
          <a:p>
            <a:endParaRPr lang="en-US" sz="2400" dirty="0"/>
          </a:p>
          <a:p>
            <a:pPr algn="r"/>
            <a:r>
              <a:rPr lang="en-US" sz="2400" dirty="0"/>
              <a:t>-From Lisa</a:t>
            </a:r>
          </a:p>
          <a:p>
            <a:endParaRPr lang="en-US" sz="2400" dirty="0"/>
          </a:p>
        </p:txBody>
      </p:sp>
    </p:spTree>
    <p:extLst>
      <p:ext uri="{BB962C8B-B14F-4D97-AF65-F5344CB8AC3E}">
        <p14:creationId xmlns:p14="http://schemas.microsoft.com/office/powerpoint/2010/main" val="3146036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cooter and Lift">
            <a:hlinkClick r:id="" action="ppaction://media"/>
            <a:extLst>
              <a:ext uri="{FF2B5EF4-FFF2-40B4-BE49-F238E27FC236}">
                <a16:creationId xmlns:a16="http://schemas.microsoft.com/office/drawing/2014/main" id="{2CF9762A-0680-45BA-8817-C3CC7757D83A}"/>
              </a:ext>
            </a:extLst>
          </p:cNvPr>
          <p:cNvPicPr>
            <a:picLocks noRot="1" noChangeAspect="1"/>
          </p:cNvPicPr>
          <p:nvPr>
            <a:videoFile r:link="rId1"/>
          </p:nvPr>
        </p:nvPicPr>
        <p:blipFill>
          <a:blip r:embed="rId4"/>
          <a:stretch>
            <a:fillRect/>
          </a:stretch>
        </p:blipFill>
        <p:spPr>
          <a:xfrm>
            <a:off x="3657600" y="1778120"/>
            <a:ext cx="8005011" cy="4502819"/>
          </a:xfrm>
          <a:prstGeom prst="rect">
            <a:avLst/>
          </a:prstGeom>
        </p:spPr>
      </p:pic>
      <p:sp>
        <p:nvSpPr>
          <p:cNvPr id="3" name="Rectangle 2">
            <a:extLst>
              <a:ext uri="{FF2B5EF4-FFF2-40B4-BE49-F238E27FC236}">
                <a16:creationId xmlns:a16="http://schemas.microsoft.com/office/drawing/2014/main" id="{CDC13017-B94A-446B-9A4A-3B89CB13B684}"/>
              </a:ext>
            </a:extLst>
          </p:cNvPr>
          <p:cNvSpPr/>
          <p:nvPr/>
        </p:nvSpPr>
        <p:spPr>
          <a:xfrm>
            <a:off x="2492385" y="231701"/>
            <a:ext cx="7207229" cy="1107996"/>
          </a:xfrm>
          <a:prstGeom prst="rect">
            <a:avLst/>
          </a:prstGeom>
          <a:noFill/>
        </p:spPr>
        <p:txBody>
          <a:bodyPr wrap="none" lIns="91440" tIns="45720" rIns="91440" bIns="45720">
            <a:spAutoFit/>
          </a:bodyPr>
          <a:lstStyle/>
          <a:p>
            <a:pPr algn="ctr"/>
            <a:r>
              <a:rPr lang="en-US" sz="6600" b="1" cap="none" spc="0" dirty="0">
                <a:ln w="9525">
                  <a:solidFill>
                    <a:srgbClr val="990033"/>
                  </a:solidFill>
                  <a:prstDash val="solid"/>
                </a:ln>
                <a:solidFill>
                  <a:srgbClr val="C00000"/>
                </a:solidFill>
                <a:effectLst>
                  <a:outerShdw blurRad="12700" dist="38100" dir="2700000" algn="tl" rotWithShape="0">
                    <a:schemeClr val="bg1">
                      <a:lumMod val="50000"/>
                    </a:schemeClr>
                  </a:outerShdw>
                </a:effectLst>
              </a:rPr>
              <a:t>Scooter and Van Lift</a:t>
            </a:r>
          </a:p>
        </p:txBody>
      </p:sp>
      <p:sp>
        <p:nvSpPr>
          <p:cNvPr id="4" name="TextBox 3">
            <a:extLst>
              <a:ext uri="{FF2B5EF4-FFF2-40B4-BE49-F238E27FC236}">
                <a16:creationId xmlns:a16="http://schemas.microsoft.com/office/drawing/2014/main" id="{35E2695C-C394-4F79-8F26-A3A3EA705C0D}"/>
              </a:ext>
            </a:extLst>
          </p:cNvPr>
          <p:cNvSpPr txBox="1"/>
          <p:nvPr/>
        </p:nvSpPr>
        <p:spPr>
          <a:xfrm>
            <a:off x="389577" y="2387720"/>
            <a:ext cx="3138047" cy="3754874"/>
          </a:xfrm>
          <a:prstGeom prst="rect">
            <a:avLst/>
          </a:prstGeom>
          <a:noFill/>
        </p:spPr>
        <p:txBody>
          <a:bodyPr wrap="square" rtlCol="0">
            <a:spAutoFit/>
          </a:bodyPr>
          <a:lstStyle/>
          <a:p>
            <a:r>
              <a:rPr lang="en-US" sz="2000" dirty="0"/>
              <a:t>“I have a power elevating seat on my scooter so it will raise me to a standing position when I need to rise. When I chose my scooter almost 7 years ago, this seat rose the highest of any model. It’s been an awesome set up for me.”</a:t>
            </a:r>
          </a:p>
          <a:p>
            <a:endParaRPr lang="en-US" sz="2000" dirty="0"/>
          </a:p>
          <a:p>
            <a:pPr algn="r"/>
            <a:r>
              <a:rPr lang="en-US" sz="2000" dirty="0"/>
              <a:t>-Julie </a:t>
            </a:r>
          </a:p>
          <a:p>
            <a:endParaRPr lang="en-US" dirty="0"/>
          </a:p>
        </p:txBody>
      </p:sp>
    </p:spTree>
    <p:extLst>
      <p:ext uri="{BB962C8B-B14F-4D97-AF65-F5344CB8AC3E}">
        <p14:creationId xmlns:p14="http://schemas.microsoft.com/office/powerpoint/2010/main" val="386709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VID 20200628 150730">
            <a:hlinkClick r:id="" action="ppaction://media"/>
            <a:extLst>
              <a:ext uri="{FF2B5EF4-FFF2-40B4-BE49-F238E27FC236}">
                <a16:creationId xmlns:a16="http://schemas.microsoft.com/office/drawing/2014/main" id="{22FCDD34-664D-48C3-91C1-FA039924CE31}"/>
              </a:ext>
            </a:extLst>
          </p:cNvPr>
          <p:cNvPicPr>
            <a:picLocks noRot="1" noChangeAspect="1"/>
          </p:cNvPicPr>
          <p:nvPr>
            <a:videoFile r:link="rId1"/>
          </p:nvPr>
        </p:nvPicPr>
        <p:blipFill>
          <a:blip r:embed="rId4"/>
          <a:stretch>
            <a:fillRect/>
          </a:stretch>
        </p:blipFill>
        <p:spPr>
          <a:xfrm>
            <a:off x="1796715" y="1339516"/>
            <a:ext cx="8598569" cy="4836695"/>
          </a:xfrm>
          <a:prstGeom prst="rect">
            <a:avLst/>
          </a:prstGeom>
        </p:spPr>
      </p:pic>
      <p:sp>
        <p:nvSpPr>
          <p:cNvPr id="4" name="Rectangle 3">
            <a:extLst>
              <a:ext uri="{FF2B5EF4-FFF2-40B4-BE49-F238E27FC236}">
                <a16:creationId xmlns:a16="http://schemas.microsoft.com/office/drawing/2014/main" id="{C635183C-F662-4800-8D9A-71C022BC028A}"/>
              </a:ext>
            </a:extLst>
          </p:cNvPr>
          <p:cNvSpPr/>
          <p:nvPr/>
        </p:nvSpPr>
        <p:spPr>
          <a:xfrm>
            <a:off x="2858801" y="293865"/>
            <a:ext cx="6474401" cy="923330"/>
          </a:xfrm>
          <a:prstGeom prst="rect">
            <a:avLst/>
          </a:prstGeom>
          <a:noFill/>
        </p:spPr>
        <p:txBody>
          <a:bodyPr wrap="none" lIns="91440" tIns="45720" rIns="91440" bIns="45720">
            <a:spAutoFit/>
          </a:bodyPr>
          <a:lstStyle/>
          <a:p>
            <a:pPr algn="ctr"/>
            <a:r>
              <a:rPr lang="en-US" sz="5400" b="1" cap="none" spc="0" dirty="0">
                <a:ln w="9525">
                  <a:solidFill>
                    <a:schemeClr val="accent6">
                      <a:lumMod val="50000"/>
                    </a:schemeClr>
                  </a:solidFill>
                  <a:prstDash val="solid"/>
                </a:ln>
                <a:solidFill>
                  <a:schemeClr val="accent6">
                    <a:lumMod val="75000"/>
                  </a:schemeClr>
                </a:solidFill>
                <a:effectLst>
                  <a:outerShdw blurRad="12700" dist="38100" dir="2700000" algn="tl" rotWithShape="0">
                    <a:schemeClr val="bg1">
                      <a:lumMod val="50000"/>
                    </a:schemeClr>
                  </a:outerShdw>
                </a:effectLst>
              </a:rPr>
              <a:t>Accessible Gardening:</a:t>
            </a:r>
          </a:p>
        </p:txBody>
      </p:sp>
    </p:spTree>
    <p:extLst>
      <p:ext uri="{BB962C8B-B14F-4D97-AF65-F5344CB8AC3E}">
        <p14:creationId xmlns:p14="http://schemas.microsoft.com/office/powerpoint/2010/main" val="312276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9">
            <a:extLst>
              <a:ext uri="{FF2B5EF4-FFF2-40B4-BE49-F238E27FC236}">
                <a16:creationId xmlns:a16="http://schemas.microsoft.com/office/drawing/2014/main" id="{19C91F84-6F96-436D-9107-A5B849C77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F5F0C17-65CB-4CD7-8F6C-F26E8624D139}"/>
              </a:ext>
            </a:extLst>
          </p:cNvPr>
          <p:cNvSpPr/>
          <p:nvPr/>
        </p:nvSpPr>
        <p:spPr>
          <a:xfrm>
            <a:off x="1099731" y="163618"/>
            <a:ext cx="9797114" cy="111438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dirty="0">
                <a:ln w="0"/>
                <a:solidFill>
                  <a:srgbClr val="3399FF"/>
                </a:solidFill>
                <a:effectLst>
                  <a:outerShdw blurRad="38100" dist="19050" dir="2700000" algn="tl" rotWithShape="0">
                    <a:schemeClr val="dk1">
                      <a:alpha val="40000"/>
                    </a:schemeClr>
                  </a:outerShdw>
                </a:effectLst>
                <a:latin typeface="+mj-lt"/>
                <a:ea typeface="+mj-ea"/>
                <a:cs typeface="+mj-cs"/>
              </a:rPr>
              <a:t>Category: Bathroom Modifications</a:t>
            </a:r>
          </a:p>
        </p:txBody>
      </p:sp>
      <p:pic>
        <p:nvPicPr>
          <p:cNvPr id="3" name="Picture 2" descr="A room with a sink and a window&#10;&#10;Description automatically generated">
            <a:extLst>
              <a:ext uri="{FF2B5EF4-FFF2-40B4-BE49-F238E27FC236}">
                <a16:creationId xmlns:a16="http://schemas.microsoft.com/office/drawing/2014/main" id="{61B5970D-9309-4BB9-AC24-052C7FD383F8}"/>
              </a:ext>
            </a:extLst>
          </p:cNvPr>
          <p:cNvPicPr>
            <a:picLocks noChangeAspect="1"/>
          </p:cNvPicPr>
          <p:nvPr/>
        </p:nvPicPr>
        <p:blipFill rotWithShape="1">
          <a:blip r:embed="rId3"/>
          <a:srcRect l="-6" t="15533" r="9" b="2469"/>
          <a:stretch/>
        </p:blipFill>
        <p:spPr>
          <a:xfrm>
            <a:off x="399517" y="1638330"/>
            <a:ext cx="3208580" cy="3941672"/>
          </a:xfrm>
          <a:prstGeom prst="rect">
            <a:avLst/>
          </a:prstGeom>
        </p:spPr>
      </p:pic>
      <p:pic>
        <p:nvPicPr>
          <p:cNvPr id="4" name="Picture 3" descr="A picture containing indoor, object, sitting, table&#10;&#10;Description automatically generated">
            <a:extLst>
              <a:ext uri="{FF2B5EF4-FFF2-40B4-BE49-F238E27FC236}">
                <a16:creationId xmlns:a16="http://schemas.microsoft.com/office/drawing/2014/main" id="{2CAFF501-2909-4D6A-AA08-37EB51C94356}"/>
              </a:ext>
            </a:extLst>
          </p:cNvPr>
          <p:cNvPicPr>
            <a:picLocks noChangeAspect="1"/>
          </p:cNvPicPr>
          <p:nvPr/>
        </p:nvPicPr>
        <p:blipFill rotWithShape="1">
          <a:blip r:embed="rId4"/>
          <a:srcRect l="8" t="1077" r="-5"/>
          <a:stretch/>
        </p:blipFill>
        <p:spPr>
          <a:xfrm>
            <a:off x="8388481" y="1638330"/>
            <a:ext cx="3336996" cy="3941672"/>
          </a:xfrm>
          <a:prstGeom prst="rect">
            <a:avLst/>
          </a:prstGeom>
        </p:spPr>
      </p:pic>
      <p:pic>
        <p:nvPicPr>
          <p:cNvPr id="5" name="Picture 4" descr="Two people taking a selfie in a room&#10;&#10;Description automatically generated">
            <a:extLst>
              <a:ext uri="{FF2B5EF4-FFF2-40B4-BE49-F238E27FC236}">
                <a16:creationId xmlns:a16="http://schemas.microsoft.com/office/drawing/2014/main" id="{83ABE109-775B-4B4F-A17D-ED3315B84AD1}"/>
              </a:ext>
            </a:extLst>
          </p:cNvPr>
          <p:cNvPicPr>
            <a:picLocks noChangeAspect="1"/>
          </p:cNvPicPr>
          <p:nvPr/>
        </p:nvPicPr>
        <p:blipFill rotWithShape="1">
          <a:blip r:embed="rId5"/>
          <a:srcRect l="2086" t="-5" r="1374"/>
          <a:stretch/>
        </p:blipFill>
        <p:spPr>
          <a:xfrm>
            <a:off x="4095739" y="1638330"/>
            <a:ext cx="3805099" cy="3941672"/>
          </a:xfrm>
          <a:prstGeom prst="rect">
            <a:avLst/>
          </a:prstGeom>
        </p:spPr>
      </p:pic>
    </p:spTree>
    <p:extLst>
      <p:ext uri="{BB962C8B-B14F-4D97-AF65-F5344CB8AC3E}">
        <p14:creationId xmlns:p14="http://schemas.microsoft.com/office/powerpoint/2010/main" val="2016724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745D43-648A-47FE-A53C-8723A0DA03F5}"/>
              </a:ext>
            </a:extLst>
          </p:cNvPr>
          <p:cNvSpPr/>
          <p:nvPr/>
        </p:nvSpPr>
        <p:spPr>
          <a:xfrm>
            <a:off x="2629574" y="328408"/>
            <a:ext cx="6932860" cy="923330"/>
          </a:xfrm>
          <a:prstGeom prst="rect">
            <a:avLst/>
          </a:prstGeom>
          <a:noFill/>
        </p:spPr>
        <p:txBody>
          <a:bodyPr wrap="none" lIns="91440" tIns="45720" rIns="91440" bIns="45720">
            <a:spAutoFit/>
          </a:bodyPr>
          <a:lstStyle/>
          <a:p>
            <a:pPr algn="ctr"/>
            <a:r>
              <a:rPr lang="en-US" sz="5400" b="1" cap="none" spc="0" dirty="0">
                <a:ln w="9525">
                  <a:solidFill>
                    <a:schemeClr val="tx1">
                      <a:lumMod val="65000"/>
                      <a:lumOff val="35000"/>
                    </a:schemeClr>
                  </a:solidFill>
                  <a:prstDash val="solid"/>
                </a:ln>
                <a:solidFill>
                  <a:srgbClr val="FFCC00"/>
                </a:solidFill>
                <a:effectLst>
                  <a:outerShdw blurRad="12700" dist="38100" dir="2700000" algn="tl" rotWithShape="0">
                    <a:schemeClr val="bg1">
                      <a:lumMod val="50000"/>
                    </a:schemeClr>
                  </a:outerShdw>
                </a:effectLst>
              </a:rPr>
              <a:t>Bathroom Accessibility:</a:t>
            </a:r>
          </a:p>
        </p:txBody>
      </p:sp>
      <p:pic>
        <p:nvPicPr>
          <p:cNvPr id="4" name="Online Media 3" title="IMG 7637">
            <a:hlinkClick r:id="" action="ppaction://media"/>
            <a:extLst>
              <a:ext uri="{FF2B5EF4-FFF2-40B4-BE49-F238E27FC236}">
                <a16:creationId xmlns:a16="http://schemas.microsoft.com/office/drawing/2014/main" id="{C08C2569-BC6C-4CB6-9ABA-D3E8AFF7A147}"/>
              </a:ext>
            </a:extLst>
          </p:cNvPr>
          <p:cNvPicPr>
            <a:picLocks noRot="1" noChangeAspect="1"/>
          </p:cNvPicPr>
          <p:nvPr>
            <a:videoFile r:link="rId1"/>
          </p:nvPr>
        </p:nvPicPr>
        <p:blipFill>
          <a:blip r:embed="rId4"/>
          <a:stretch>
            <a:fillRect/>
          </a:stretch>
        </p:blipFill>
        <p:spPr>
          <a:xfrm>
            <a:off x="1800726" y="1372053"/>
            <a:ext cx="8590547" cy="4832183"/>
          </a:xfrm>
          <a:prstGeom prst="rect">
            <a:avLst/>
          </a:prstGeom>
        </p:spPr>
      </p:pic>
    </p:spTree>
    <p:extLst>
      <p:ext uri="{BB962C8B-B14F-4D97-AF65-F5344CB8AC3E}">
        <p14:creationId xmlns:p14="http://schemas.microsoft.com/office/powerpoint/2010/main" val="128687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sitting, small, mirror&#10;&#10;Description automatically generated">
            <a:extLst>
              <a:ext uri="{FF2B5EF4-FFF2-40B4-BE49-F238E27FC236}">
                <a16:creationId xmlns:a16="http://schemas.microsoft.com/office/drawing/2014/main" id="{F4926971-BC61-4370-AADD-E5F275176E4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7573562" y="2382627"/>
            <a:ext cx="4657226" cy="3492920"/>
          </a:xfrm>
          <a:prstGeom prst="rect">
            <a:avLst/>
          </a:prstGeom>
        </p:spPr>
      </p:pic>
      <p:pic>
        <p:nvPicPr>
          <p:cNvPr id="7" name="Picture 6" descr="A picture containing indoor, sitting, mirror, small&#10;&#10;Description automatically generated">
            <a:extLst>
              <a:ext uri="{FF2B5EF4-FFF2-40B4-BE49-F238E27FC236}">
                <a16:creationId xmlns:a16="http://schemas.microsoft.com/office/drawing/2014/main" id="{90D15467-1F46-4695-9AA5-ECF8B05FB58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3481167" y="2332404"/>
            <a:ext cx="4714624" cy="3535968"/>
          </a:xfrm>
          <a:prstGeom prst="rect">
            <a:avLst/>
          </a:prstGeom>
        </p:spPr>
      </p:pic>
      <p:sp>
        <p:nvSpPr>
          <p:cNvPr id="8" name="TextBox 7">
            <a:extLst>
              <a:ext uri="{FF2B5EF4-FFF2-40B4-BE49-F238E27FC236}">
                <a16:creationId xmlns:a16="http://schemas.microsoft.com/office/drawing/2014/main" id="{6EF1E2A7-4312-4941-B459-5F58656C4158}"/>
              </a:ext>
            </a:extLst>
          </p:cNvPr>
          <p:cNvSpPr txBox="1"/>
          <p:nvPr/>
        </p:nvSpPr>
        <p:spPr>
          <a:xfrm>
            <a:off x="710365" y="2041357"/>
            <a:ext cx="2810878" cy="3785652"/>
          </a:xfrm>
          <a:prstGeom prst="rect">
            <a:avLst/>
          </a:prstGeom>
          <a:noFill/>
        </p:spPr>
        <p:txBody>
          <a:bodyPr wrap="square" rtlCol="0">
            <a:spAutoFit/>
          </a:bodyPr>
          <a:lstStyle/>
          <a:p>
            <a:r>
              <a:rPr lang="en-US" sz="2400" dirty="0"/>
              <a:t>“I have a </a:t>
            </a:r>
            <a:r>
              <a:rPr lang="en-US" sz="2400" dirty="0" err="1"/>
              <a:t>Toilevator</a:t>
            </a:r>
            <a:r>
              <a:rPr lang="en-US" sz="2400" dirty="0"/>
              <a:t> under the toilet to raise it 3.5 inches off the ground. If it’s not high enough, you can add an elevated toilet seat as well.”</a:t>
            </a:r>
          </a:p>
          <a:p>
            <a:endParaRPr lang="en-US" sz="2400" dirty="0"/>
          </a:p>
          <a:p>
            <a:pPr algn="r"/>
            <a:r>
              <a:rPr lang="en-US" sz="2400" dirty="0"/>
              <a:t>-Andrea</a:t>
            </a:r>
          </a:p>
          <a:p>
            <a:endParaRPr lang="en-US" sz="2400" dirty="0"/>
          </a:p>
        </p:txBody>
      </p:sp>
      <p:sp>
        <p:nvSpPr>
          <p:cNvPr id="9" name="Rectangle 8">
            <a:extLst>
              <a:ext uri="{FF2B5EF4-FFF2-40B4-BE49-F238E27FC236}">
                <a16:creationId xmlns:a16="http://schemas.microsoft.com/office/drawing/2014/main" id="{F8DD6EB4-DD08-456B-96E7-3FAED5D39B18}"/>
              </a:ext>
            </a:extLst>
          </p:cNvPr>
          <p:cNvSpPr/>
          <p:nvPr/>
        </p:nvSpPr>
        <p:spPr>
          <a:xfrm>
            <a:off x="2898251" y="384841"/>
            <a:ext cx="5880457" cy="923330"/>
          </a:xfrm>
          <a:prstGeom prst="rect">
            <a:avLst/>
          </a:prstGeom>
          <a:noFill/>
        </p:spPr>
        <p:txBody>
          <a:bodyPr wrap="none" lIns="91440" tIns="45720" rIns="91440" bIns="45720">
            <a:spAutoFit/>
          </a:bodyPr>
          <a:lstStyle/>
          <a:p>
            <a:pPr algn="ctr"/>
            <a:r>
              <a:rPr lang="en-US" sz="5400" b="1" cap="none" spc="0" dirty="0">
                <a:ln w="9525">
                  <a:solidFill>
                    <a:srgbClr val="7030A0"/>
                  </a:solidFill>
                  <a:prstDash val="solid"/>
                </a:ln>
                <a:solidFill>
                  <a:srgbClr val="6600CC"/>
                </a:solidFill>
                <a:effectLst>
                  <a:outerShdw blurRad="12700" dist="38100" dir="2700000" algn="tl" rotWithShape="0">
                    <a:schemeClr val="bg1">
                      <a:lumMod val="50000"/>
                    </a:schemeClr>
                  </a:outerShdw>
                </a:effectLst>
              </a:rPr>
              <a:t>Toilet Modifications</a:t>
            </a:r>
          </a:p>
        </p:txBody>
      </p:sp>
    </p:spTree>
    <p:extLst>
      <p:ext uri="{BB962C8B-B14F-4D97-AF65-F5344CB8AC3E}">
        <p14:creationId xmlns:p14="http://schemas.microsoft.com/office/powerpoint/2010/main" val="12259881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TotalTime>
  <Words>1110</Words>
  <Application>Microsoft Office PowerPoint</Application>
  <PresentationFormat>Widescreen</PresentationFormat>
  <Paragraphs>111</Paragraphs>
  <Slides>25</Slides>
  <Notes>23</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&amp; Answer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Decker, Chyan K</dc:creator>
  <cp:lastModifiedBy>Harmon, Jaeda L</cp:lastModifiedBy>
  <cp:revision>17</cp:revision>
  <dcterms:created xsi:type="dcterms:W3CDTF">2020-07-06T15:28:31Z</dcterms:created>
  <dcterms:modified xsi:type="dcterms:W3CDTF">2024-02-16T19:46:50Z</dcterms:modified>
</cp:coreProperties>
</file>